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7" r:id="rId1"/>
  </p:sldMasterIdLst>
  <p:notesMasterIdLst>
    <p:notesMasterId r:id="rId69"/>
  </p:notesMasterIdLst>
  <p:handoutMasterIdLst>
    <p:handoutMasterId r:id="rId70"/>
  </p:handoutMasterIdLst>
  <p:sldIdLst>
    <p:sldId id="386" r:id="rId2"/>
    <p:sldId id="387" r:id="rId3"/>
    <p:sldId id="439" r:id="rId4"/>
    <p:sldId id="451" r:id="rId5"/>
    <p:sldId id="450" r:id="rId6"/>
    <p:sldId id="388" r:id="rId7"/>
    <p:sldId id="440" r:id="rId8"/>
    <p:sldId id="441" r:id="rId9"/>
    <p:sldId id="442" r:id="rId10"/>
    <p:sldId id="389" r:id="rId11"/>
    <p:sldId id="449" r:id="rId12"/>
    <p:sldId id="390" r:id="rId13"/>
    <p:sldId id="443" r:id="rId14"/>
    <p:sldId id="391" r:id="rId15"/>
    <p:sldId id="392" r:id="rId16"/>
    <p:sldId id="393" r:id="rId17"/>
    <p:sldId id="394" r:id="rId18"/>
    <p:sldId id="395" r:id="rId19"/>
    <p:sldId id="438" r:id="rId20"/>
    <p:sldId id="396" r:id="rId21"/>
    <p:sldId id="399" r:id="rId22"/>
    <p:sldId id="400" r:id="rId23"/>
    <p:sldId id="397" r:id="rId24"/>
    <p:sldId id="398" r:id="rId25"/>
    <p:sldId id="401" r:id="rId26"/>
    <p:sldId id="402" r:id="rId27"/>
    <p:sldId id="403" r:id="rId28"/>
    <p:sldId id="405" r:id="rId29"/>
    <p:sldId id="404" r:id="rId30"/>
    <p:sldId id="406" r:id="rId31"/>
    <p:sldId id="407" r:id="rId32"/>
    <p:sldId id="408" r:id="rId33"/>
    <p:sldId id="409" r:id="rId34"/>
    <p:sldId id="410" r:id="rId35"/>
    <p:sldId id="411" r:id="rId36"/>
    <p:sldId id="412" r:id="rId37"/>
    <p:sldId id="413" r:id="rId38"/>
    <p:sldId id="414" r:id="rId39"/>
    <p:sldId id="415" r:id="rId40"/>
    <p:sldId id="416" r:id="rId41"/>
    <p:sldId id="417" r:id="rId42"/>
    <p:sldId id="418" r:id="rId43"/>
    <p:sldId id="419" r:id="rId44"/>
    <p:sldId id="420" r:id="rId45"/>
    <p:sldId id="421" r:id="rId46"/>
    <p:sldId id="422" r:id="rId47"/>
    <p:sldId id="452" r:id="rId48"/>
    <p:sldId id="453" r:id="rId49"/>
    <p:sldId id="424" r:id="rId50"/>
    <p:sldId id="444" r:id="rId51"/>
    <p:sldId id="445" r:id="rId52"/>
    <p:sldId id="446" r:id="rId53"/>
    <p:sldId id="425" r:id="rId54"/>
    <p:sldId id="426" r:id="rId55"/>
    <p:sldId id="427" r:id="rId56"/>
    <p:sldId id="428" r:id="rId57"/>
    <p:sldId id="429" r:id="rId58"/>
    <p:sldId id="447" r:id="rId59"/>
    <p:sldId id="448" r:id="rId60"/>
    <p:sldId id="430" r:id="rId61"/>
    <p:sldId id="431" r:id="rId62"/>
    <p:sldId id="432" r:id="rId63"/>
    <p:sldId id="433" r:id="rId64"/>
    <p:sldId id="434" r:id="rId65"/>
    <p:sldId id="435" r:id="rId66"/>
    <p:sldId id="436" r:id="rId67"/>
    <p:sldId id="437"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FF6600"/>
    <a:srgbClr val="FAFE44"/>
    <a:srgbClr val="5EE461"/>
    <a:srgbClr val="EBFC46"/>
    <a:srgbClr val="F84A67"/>
    <a:srgbClr val="66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39" autoAdjust="0"/>
    <p:restoredTop sz="94660"/>
  </p:normalViewPr>
  <p:slideViewPr>
    <p:cSldViewPr>
      <p:cViewPr>
        <p:scale>
          <a:sx n="73" d="100"/>
          <a:sy n="73" d="100"/>
        </p:scale>
        <p:origin x="-660"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3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2324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324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2324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02E8233-D4BE-4C68-AC1B-C68EE84D28B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74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74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9CC3AB15-064A-472A-B82E-865CD39727B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CC3AB15-064A-472A-B82E-865CD39727B3}" type="slidenum">
              <a:rPr lang="en-US" smtClean="0"/>
              <a:pPr>
                <a:defRPr/>
              </a:pPr>
              <a:t>49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p>
        </p:txBody>
      </p:sp>
      <p:sp>
        <p:nvSpPr>
          <p:cNvPr id="7" name="Footer Placeholder 19"/>
          <p:cNvSpPr>
            <a:spLocks noGrp="1"/>
          </p:cNvSpPr>
          <p:nvPr>
            <p:ph type="ftr" sz="quarter" idx="11"/>
          </p:nvPr>
        </p:nvSpPr>
        <p:spPr/>
        <p:txBody>
          <a:bodyPr/>
          <a:lstStyle>
            <a:lvl1pPr>
              <a:defRPr/>
            </a:lvl1pPr>
            <a:extLst/>
          </a:lstStyle>
          <a:p>
            <a:pPr>
              <a:defRPr/>
            </a:pPr>
            <a:r>
              <a:rPr lang="en-US"/>
              <a:t>EKT343 –Principle of Communication Engineering</a:t>
            </a:r>
          </a:p>
        </p:txBody>
      </p:sp>
      <p:sp>
        <p:nvSpPr>
          <p:cNvPr id="8" name="Slide Number Placeholder 9"/>
          <p:cNvSpPr>
            <a:spLocks noGrp="1"/>
          </p:cNvSpPr>
          <p:nvPr>
            <p:ph type="sldNum" sz="quarter" idx="12"/>
          </p:nvPr>
        </p:nvSpPr>
        <p:spPr/>
        <p:txBody>
          <a:bodyPr/>
          <a:lstStyle>
            <a:lvl1pPr>
              <a:defRPr/>
            </a:lvl1pPr>
            <a:extLst/>
          </a:lstStyle>
          <a:p>
            <a:pPr>
              <a:defRPr/>
            </a:pPr>
            <a:fld id="{38A8E94A-C585-453C-8934-F96010848C5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r>
              <a:rPr lang="en-US"/>
              <a:t>EKT343 –Principle of Communication Engineering</a:t>
            </a:r>
          </a:p>
        </p:txBody>
      </p:sp>
      <p:sp>
        <p:nvSpPr>
          <p:cNvPr id="6" name="Slide Number Placeholder 21"/>
          <p:cNvSpPr>
            <a:spLocks noGrp="1"/>
          </p:cNvSpPr>
          <p:nvPr>
            <p:ph type="sldNum" sz="quarter" idx="12"/>
          </p:nvPr>
        </p:nvSpPr>
        <p:spPr/>
        <p:txBody>
          <a:bodyPr/>
          <a:lstStyle>
            <a:lvl1pPr>
              <a:defRPr/>
            </a:lvl1pPr>
          </a:lstStyle>
          <a:p>
            <a:pPr>
              <a:defRPr/>
            </a:pPr>
            <a:fld id="{1B466D1F-45F5-4B4B-83B7-85C31192861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r>
              <a:rPr lang="en-US"/>
              <a:t>EKT343 –Principle of Communication Engineering</a:t>
            </a:r>
          </a:p>
        </p:txBody>
      </p:sp>
      <p:sp>
        <p:nvSpPr>
          <p:cNvPr id="6" name="Slide Number Placeholder 21"/>
          <p:cNvSpPr>
            <a:spLocks noGrp="1"/>
          </p:cNvSpPr>
          <p:nvPr>
            <p:ph type="sldNum" sz="quarter" idx="12"/>
          </p:nvPr>
        </p:nvSpPr>
        <p:spPr/>
        <p:txBody>
          <a:bodyPr/>
          <a:lstStyle>
            <a:lvl1pPr>
              <a:defRPr/>
            </a:lvl1pPr>
          </a:lstStyle>
          <a:p>
            <a:pPr>
              <a:defRPr/>
            </a:pPr>
            <a:fld id="{667EF5B7-FC4F-4023-93F3-FE5892F492F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r>
              <a:rPr lang="en-US"/>
              <a:t>EKT343 –Principle of Communication Engineering</a:t>
            </a:r>
          </a:p>
        </p:txBody>
      </p:sp>
      <p:sp>
        <p:nvSpPr>
          <p:cNvPr id="6" name="Slide Number Placeholder 21"/>
          <p:cNvSpPr>
            <a:spLocks noGrp="1"/>
          </p:cNvSpPr>
          <p:nvPr>
            <p:ph type="sldNum" sz="quarter" idx="12"/>
          </p:nvPr>
        </p:nvSpPr>
        <p:spPr/>
        <p:txBody>
          <a:bodyPr/>
          <a:lstStyle>
            <a:lvl1pPr>
              <a:defRPr/>
            </a:lvl1pPr>
          </a:lstStyle>
          <a:p>
            <a:pPr>
              <a:defRPr/>
            </a:pPr>
            <a:fld id="{25073983-21F4-417B-8F92-18C26A79147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p>
        </p:txBody>
      </p:sp>
      <p:sp>
        <p:nvSpPr>
          <p:cNvPr id="9" name="Footer Placeholder 4"/>
          <p:cNvSpPr>
            <a:spLocks noGrp="1"/>
          </p:cNvSpPr>
          <p:nvPr>
            <p:ph type="ftr" sz="quarter" idx="11"/>
          </p:nvPr>
        </p:nvSpPr>
        <p:spPr/>
        <p:txBody>
          <a:bodyPr/>
          <a:lstStyle>
            <a:lvl1pPr>
              <a:defRPr/>
            </a:lvl1pPr>
            <a:extLst/>
          </a:lstStyle>
          <a:p>
            <a:pPr>
              <a:defRPr/>
            </a:pPr>
            <a:r>
              <a:rPr lang="en-US"/>
              <a:t>EKT343 –Principle of Communication Engineering</a:t>
            </a:r>
          </a:p>
        </p:txBody>
      </p:sp>
      <p:sp>
        <p:nvSpPr>
          <p:cNvPr id="10" name="Slide Number Placeholder 5"/>
          <p:cNvSpPr>
            <a:spLocks noGrp="1"/>
          </p:cNvSpPr>
          <p:nvPr>
            <p:ph type="sldNum" sz="quarter" idx="12"/>
          </p:nvPr>
        </p:nvSpPr>
        <p:spPr/>
        <p:txBody>
          <a:bodyPr/>
          <a:lstStyle>
            <a:lvl1pPr>
              <a:defRPr/>
            </a:lvl1pPr>
            <a:extLst/>
          </a:lstStyle>
          <a:p>
            <a:pPr>
              <a:defRPr/>
            </a:pPr>
            <a:fld id="{37981F18-76C0-4591-9C2F-0A30F46FEBB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r>
              <a:rPr lang="en-US"/>
              <a:t>EKT343 –Principle of Communication Engineering</a:t>
            </a:r>
          </a:p>
        </p:txBody>
      </p:sp>
      <p:sp>
        <p:nvSpPr>
          <p:cNvPr id="7" name="Slide Number Placeholder 21"/>
          <p:cNvSpPr>
            <a:spLocks noGrp="1"/>
          </p:cNvSpPr>
          <p:nvPr>
            <p:ph type="sldNum" sz="quarter" idx="12"/>
          </p:nvPr>
        </p:nvSpPr>
        <p:spPr/>
        <p:txBody>
          <a:bodyPr/>
          <a:lstStyle>
            <a:lvl1pPr>
              <a:defRPr/>
            </a:lvl1pPr>
          </a:lstStyle>
          <a:p>
            <a:pPr>
              <a:defRPr/>
            </a:pPr>
            <a:fld id="{9BBC70D1-2F05-4F6D-800F-F8E689A6722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a:t>EKT343 –Principle of Communication Engineering</a:t>
            </a:r>
          </a:p>
        </p:txBody>
      </p:sp>
      <p:sp>
        <p:nvSpPr>
          <p:cNvPr id="9" name="Slide Number Placeholder 8"/>
          <p:cNvSpPr>
            <a:spLocks noGrp="1"/>
          </p:cNvSpPr>
          <p:nvPr>
            <p:ph type="sldNum" sz="quarter" idx="12"/>
          </p:nvPr>
        </p:nvSpPr>
        <p:spPr/>
        <p:txBody>
          <a:bodyPr/>
          <a:lstStyle>
            <a:lvl1pPr>
              <a:defRPr/>
            </a:lvl1pPr>
            <a:extLst/>
          </a:lstStyle>
          <a:p>
            <a:pPr>
              <a:defRPr/>
            </a:pPr>
            <a:fld id="{140CF96D-5FF1-40E9-9623-BF7F261C11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r>
              <a:rPr lang="en-US"/>
              <a:t>EKT343 –Principle of Communication Engineering</a:t>
            </a:r>
          </a:p>
        </p:txBody>
      </p:sp>
      <p:sp>
        <p:nvSpPr>
          <p:cNvPr id="5" name="Slide Number Placeholder 21"/>
          <p:cNvSpPr>
            <a:spLocks noGrp="1"/>
          </p:cNvSpPr>
          <p:nvPr>
            <p:ph type="sldNum" sz="quarter" idx="12"/>
          </p:nvPr>
        </p:nvSpPr>
        <p:spPr/>
        <p:txBody>
          <a:bodyPr/>
          <a:lstStyle>
            <a:lvl1pPr>
              <a:defRPr/>
            </a:lvl1pPr>
          </a:lstStyle>
          <a:p>
            <a:pPr>
              <a:defRPr/>
            </a:pPr>
            <a:fld id="{F5B175B3-17A5-46CD-87C6-C79A337737A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endParaRPr lang="en-US"/>
          </a:p>
        </p:txBody>
      </p:sp>
      <p:sp>
        <p:nvSpPr>
          <p:cNvPr id="5" name="Footer Placeholder 2"/>
          <p:cNvSpPr>
            <a:spLocks noGrp="1"/>
          </p:cNvSpPr>
          <p:nvPr>
            <p:ph type="ftr" sz="quarter" idx="11"/>
          </p:nvPr>
        </p:nvSpPr>
        <p:spPr/>
        <p:txBody>
          <a:bodyPr/>
          <a:lstStyle>
            <a:lvl1pPr>
              <a:defRPr/>
            </a:lvl1pPr>
            <a:extLst/>
          </a:lstStyle>
          <a:p>
            <a:pPr>
              <a:defRPr/>
            </a:pPr>
            <a:r>
              <a:rPr lang="en-US"/>
              <a:t>EKT343 –Principle of Communication Engineering</a:t>
            </a:r>
          </a:p>
        </p:txBody>
      </p:sp>
      <p:sp>
        <p:nvSpPr>
          <p:cNvPr id="6" name="Slide Number Placeholder 3"/>
          <p:cNvSpPr>
            <a:spLocks noGrp="1"/>
          </p:cNvSpPr>
          <p:nvPr>
            <p:ph type="sldNum" sz="quarter" idx="12"/>
          </p:nvPr>
        </p:nvSpPr>
        <p:spPr/>
        <p:txBody>
          <a:bodyPr/>
          <a:lstStyle>
            <a:lvl1pPr>
              <a:defRPr/>
            </a:lvl1pPr>
            <a:extLst/>
          </a:lstStyle>
          <a:p>
            <a:pPr>
              <a:defRPr/>
            </a:pPr>
            <a:fld id="{58B52BBE-6123-4171-A870-A36651E6DDC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EKT343 –Principle of Communication Engineering</a:t>
            </a:r>
          </a:p>
        </p:txBody>
      </p:sp>
      <p:sp>
        <p:nvSpPr>
          <p:cNvPr id="7" name="Slide Number Placeholder 6"/>
          <p:cNvSpPr>
            <a:spLocks noGrp="1"/>
          </p:cNvSpPr>
          <p:nvPr>
            <p:ph type="sldNum" sz="quarter" idx="12"/>
          </p:nvPr>
        </p:nvSpPr>
        <p:spPr/>
        <p:txBody>
          <a:bodyPr/>
          <a:lstStyle>
            <a:lvl1pPr>
              <a:defRPr/>
            </a:lvl1pPr>
            <a:extLst/>
          </a:lstStyle>
          <a:p>
            <a:pPr>
              <a:defRPr/>
            </a:pPr>
            <a:fld id="{B4BAD84E-019C-4203-ADF8-36F30AC0966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p>
        </p:txBody>
      </p:sp>
      <p:sp>
        <p:nvSpPr>
          <p:cNvPr id="9" name="Footer Placeholder 5"/>
          <p:cNvSpPr>
            <a:spLocks noGrp="1"/>
          </p:cNvSpPr>
          <p:nvPr>
            <p:ph type="ftr" sz="quarter" idx="11"/>
          </p:nvPr>
        </p:nvSpPr>
        <p:spPr/>
        <p:txBody>
          <a:bodyPr/>
          <a:lstStyle>
            <a:lvl1pPr>
              <a:defRPr/>
            </a:lvl1pPr>
            <a:extLst/>
          </a:lstStyle>
          <a:p>
            <a:pPr>
              <a:defRPr/>
            </a:pPr>
            <a:r>
              <a:rPr lang="en-US"/>
              <a:t>EKT343 –Principle of Communication Engineering</a:t>
            </a:r>
          </a:p>
        </p:txBody>
      </p:sp>
      <p:sp>
        <p:nvSpPr>
          <p:cNvPr id="10" name="Slide Number Placeholder 6"/>
          <p:cNvSpPr>
            <a:spLocks noGrp="1"/>
          </p:cNvSpPr>
          <p:nvPr>
            <p:ph type="sldNum" sz="quarter" idx="12"/>
          </p:nvPr>
        </p:nvSpPr>
        <p:spPr/>
        <p:txBody>
          <a:bodyPr/>
          <a:lstStyle>
            <a:lvl1pPr>
              <a:defRPr/>
            </a:lvl1pPr>
            <a:extLst/>
          </a:lstStyle>
          <a:p>
            <a:pPr>
              <a:defRPr/>
            </a:pPr>
            <a:fld id="{5DF9DFB8-5EEC-4F0D-8229-9C53BE72F4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9225"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r>
              <a:rPr lang="en-US"/>
              <a:t>EKT343 –Principle of Communication Engineering</a:t>
            </a:r>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AC819F47-61B9-4C0A-BD6B-A1BE38CCBCBE}"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251" r:id="rId1"/>
    <p:sldLayoutId id="2147484246" r:id="rId2"/>
    <p:sldLayoutId id="2147484252" r:id="rId3"/>
    <p:sldLayoutId id="2147484247" r:id="rId4"/>
    <p:sldLayoutId id="2147484253" r:id="rId5"/>
    <p:sldLayoutId id="2147484248" r:id="rId6"/>
    <p:sldLayoutId id="2147484254" r:id="rId7"/>
    <p:sldLayoutId id="2147484255" r:id="rId8"/>
    <p:sldLayoutId id="2147484256" r:id="rId9"/>
    <p:sldLayoutId id="2147484249" r:id="rId10"/>
    <p:sldLayoutId id="2147484250" r:id="rId11"/>
  </p:sldLayoutIdLst>
  <p:hf hd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dirty="0"/>
          </a:p>
          <a:p>
            <a:pPr>
              <a:defRPr/>
            </a:pPr>
            <a:r>
              <a:rPr lang="en-US" dirty="0"/>
              <a:t>Principle of Communication Engineering</a:t>
            </a:r>
          </a:p>
        </p:txBody>
      </p:sp>
      <p:sp>
        <p:nvSpPr>
          <p:cNvPr id="5" name="Slide Number Placeholder 4"/>
          <p:cNvSpPr>
            <a:spLocks noGrp="1"/>
          </p:cNvSpPr>
          <p:nvPr>
            <p:ph type="sldNum" sz="quarter" idx="12"/>
          </p:nvPr>
        </p:nvSpPr>
        <p:spPr/>
        <p:txBody>
          <a:bodyPr/>
          <a:lstStyle/>
          <a:p>
            <a:pPr>
              <a:defRPr/>
            </a:pPr>
            <a:fld id="{C23EA0F2-7A81-444F-8CB8-60BBACE994E8}" type="slidenum">
              <a:rPr lang="en-US"/>
              <a:pPr>
                <a:defRPr/>
              </a:pPr>
              <a:t>1</a:t>
            </a:fld>
            <a:endParaRPr lang="en-US"/>
          </a:p>
        </p:txBody>
      </p:sp>
      <p:sp>
        <p:nvSpPr>
          <p:cNvPr id="7" name="TextBox 6"/>
          <p:cNvSpPr txBox="1"/>
          <p:nvPr/>
        </p:nvSpPr>
        <p:spPr>
          <a:xfrm>
            <a:off x="1219200" y="228600"/>
            <a:ext cx="7239000" cy="523220"/>
          </a:xfrm>
          <a:prstGeom prst="rect">
            <a:avLst/>
          </a:prstGeom>
          <a:noFill/>
        </p:spPr>
        <p:txBody>
          <a:bodyPr wrap="square" rtlCol="0">
            <a:spAutoFit/>
          </a:bodyPr>
          <a:lstStyle/>
          <a:p>
            <a:pPr algn="ctr"/>
            <a:r>
              <a:rPr lang="en-US" sz="2800" b="1" dirty="0" smtClean="0"/>
              <a:t>GOVT. POLYTECHNIC MANESAR</a:t>
            </a:r>
            <a:endParaRPr lang="en-US" sz="2800" b="1" dirty="0"/>
          </a:p>
        </p:txBody>
      </p:sp>
      <p:sp>
        <p:nvSpPr>
          <p:cNvPr id="9" name="TextBox 8"/>
          <p:cNvSpPr txBox="1"/>
          <p:nvPr/>
        </p:nvSpPr>
        <p:spPr>
          <a:xfrm>
            <a:off x="1447800" y="1524000"/>
            <a:ext cx="7315200" cy="369332"/>
          </a:xfrm>
          <a:prstGeom prst="rect">
            <a:avLst/>
          </a:prstGeom>
          <a:noFill/>
        </p:spPr>
        <p:txBody>
          <a:bodyPr wrap="square" rtlCol="0">
            <a:spAutoFit/>
          </a:bodyPr>
          <a:lstStyle/>
          <a:p>
            <a:r>
              <a:rPr lang="en-US" dirty="0" smtClean="0"/>
              <a:t>    Name of the Faculty     :</a:t>
            </a:r>
            <a:r>
              <a:rPr lang="en-US" b="1" dirty="0" smtClean="0"/>
              <a:t>DEVENDER SINGH</a:t>
            </a:r>
            <a:endParaRPr lang="en-US" b="1" dirty="0"/>
          </a:p>
        </p:txBody>
      </p:sp>
      <p:sp>
        <p:nvSpPr>
          <p:cNvPr id="10" name="TextBox 9"/>
          <p:cNvSpPr txBox="1"/>
          <p:nvPr/>
        </p:nvSpPr>
        <p:spPr>
          <a:xfrm>
            <a:off x="1524000" y="2590800"/>
            <a:ext cx="7315200" cy="381000"/>
          </a:xfrm>
          <a:prstGeom prst="rect">
            <a:avLst/>
          </a:prstGeom>
          <a:noFill/>
        </p:spPr>
        <p:txBody>
          <a:bodyPr wrap="square" rtlCol="0">
            <a:spAutoFit/>
          </a:bodyPr>
          <a:lstStyle/>
          <a:p>
            <a:r>
              <a:rPr lang="en-US" dirty="0" smtClean="0"/>
              <a:t>   Discipline                      :Electronics and Communication Engg.</a:t>
            </a:r>
            <a:endParaRPr lang="en-US" dirty="0"/>
          </a:p>
        </p:txBody>
      </p:sp>
      <p:sp>
        <p:nvSpPr>
          <p:cNvPr id="12" name="TextBox 11"/>
          <p:cNvSpPr txBox="1"/>
          <p:nvPr/>
        </p:nvSpPr>
        <p:spPr>
          <a:xfrm>
            <a:off x="1524000" y="3810000"/>
            <a:ext cx="3733800" cy="369332"/>
          </a:xfrm>
          <a:prstGeom prst="rect">
            <a:avLst/>
          </a:prstGeom>
          <a:noFill/>
        </p:spPr>
        <p:txBody>
          <a:bodyPr wrap="square" rtlCol="0">
            <a:spAutoFit/>
          </a:bodyPr>
          <a:lstStyle/>
          <a:p>
            <a:r>
              <a:rPr lang="en-US" dirty="0" smtClean="0"/>
              <a:t>  Semester                        :3</a:t>
            </a:r>
            <a:r>
              <a:rPr lang="en-US" baseline="30000" dirty="0" smtClean="0"/>
              <a:t>rd</a:t>
            </a:r>
            <a:r>
              <a:rPr lang="en-US" dirty="0" smtClean="0"/>
              <a:t>   </a:t>
            </a:r>
            <a:endParaRPr lang="en-US" dirty="0"/>
          </a:p>
        </p:txBody>
      </p:sp>
      <p:sp>
        <p:nvSpPr>
          <p:cNvPr id="13" name="TextBox 12"/>
          <p:cNvSpPr txBox="1"/>
          <p:nvPr/>
        </p:nvSpPr>
        <p:spPr>
          <a:xfrm>
            <a:off x="1752600" y="5181600"/>
            <a:ext cx="7239000" cy="369332"/>
          </a:xfrm>
          <a:prstGeom prst="rect">
            <a:avLst/>
          </a:prstGeom>
          <a:noFill/>
        </p:spPr>
        <p:txBody>
          <a:bodyPr wrap="square" rtlCol="0">
            <a:spAutoFit/>
          </a:bodyPr>
          <a:lstStyle/>
          <a:p>
            <a:r>
              <a:rPr lang="en-US" dirty="0" smtClean="0"/>
              <a:t>Subject                         :Principles of Communication Engineering</a:t>
            </a:r>
            <a:endParaRPr lang="en-US" dirty="0"/>
          </a:p>
        </p:txBody>
      </p:sp>
      <p:cxnSp>
        <p:nvCxnSpPr>
          <p:cNvPr id="17" name="Straight Connector 16"/>
          <p:cNvCxnSpPr/>
          <p:nvPr/>
        </p:nvCxnSpPr>
        <p:spPr>
          <a:xfrm>
            <a:off x="990600" y="2286000"/>
            <a:ext cx="8153400" cy="158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990600" y="3581400"/>
            <a:ext cx="8153400" cy="1588"/>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990600" y="4953000"/>
            <a:ext cx="8153400"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685800"/>
          </a:xfrm>
        </p:spPr>
        <p:txBody>
          <a:bodyPr>
            <a:normAutofit fontScale="90000"/>
          </a:bodyPr>
          <a:lstStyle/>
          <a:p>
            <a:pPr eaLnBrk="1" fontAlgn="auto" hangingPunct="1">
              <a:spcAft>
                <a:spcPts val="0"/>
              </a:spcAft>
              <a:defRPr/>
            </a:pPr>
            <a:r>
              <a:rPr lang="en-US" sz="3600" dirty="0" smtClean="0">
                <a:solidFill>
                  <a:schemeClr val="tx2">
                    <a:satMod val="130000"/>
                  </a:schemeClr>
                </a:solidFill>
              </a:rPr>
              <a:t> </a:t>
            </a:r>
            <a:r>
              <a:rPr lang="en-US" sz="4400" dirty="0" smtClean="0">
                <a:solidFill>
                  <a:schemeClr val="tx2">
                    <a:satMod val="130000"/>
                  </a:schemeClr>
                </a:solidFill>
              </a:rPr>
              <a:t>2. AMPLITUDE  MODULATION</a:t>
            </a:r>
            <a:endParaRPr lang="en-US" sz="4400" dirty="0">
              <a:solidFill>
                <a:schemeClr val="tx2">
                  <a:satMod val="130000"/>
                </a:schemeClr>
              </a:solidFill>
            </a:endParaRPr>
          </a:p>
        </p:txBody>
      </p:sp>
      <p:sp>
        <p:nvSpPr>
          <p:cNvPr id="3" name="Content Placeholder 2"/>
          <p:cNvSpPr>
            <a:spLocks noGrp="1"/>
          </p:cNvSpPr>
          <p:nvPr>
            <p:ph idx="1"/>
          </p:nvPr>
        </p:nvSpPr>
        <p:spPr>
          <a:xfrm>
            <a:off x="1447800" y="914400"/>
            <a:ext cx="7486650" cy="5410200"/>
          </a:xfrm>
        </p:spPr>
        <p:txBody>
          <a:bodyPr>
            <a:normAutofit/>
          </a:bodyPr>
          <a:lstStyle/>
          <a:p>
            <a:pPr marL="365760" indent="-283464" eaLnBrk="1" fontAlgn="auto" hangingPunct="1">
              <a:spcAft>
                <a:spcPts val="0"/>
              </a:spcAft>
              <a:buFont typeface="Wingdings 2"/>
              <a:buNone/>
              <a:defRPr/>
            </a:pPr>
            <a:r>
              <a:rPr lang="en-US" sz="2400" dirty="0" smtClean="0"/>
              <a:t>Expression of Amplitude Modulated wave</a:t>
            </a:r>
          </a:p>
          <a:p>
            <a:pPr marL="365760" indent="-283464" eaLnBrk="1" fontAlgn="auto" hangingPunct="1">
              <a:spcAft>
                <a:spcPts val="0"/>
              </a:spcAft>
              <a:buFont typeface="Wingdings 2"/>
              <a:buChar char=""/>
              <a:defRPr/>
            </a:pPr>
            <a:r>
              <a:rPr lang="en-US" sz="2400" dirty="0" smtClean="0"/>
              <a:t>when the modulation is done by combining the amplitude of high frequency carrier wave with the amplitude of low frequency message wave, then it is known as amplitude modulation.</a:t>
            </a:r>
          </a:p>
          <a:p>
            <a:pPr marL="365760" indent="-283464" eaLnBrk="1" fontAlgn="auto" hangingPunct="1">
              <a:spcAft>
                <a:spcPts val="0"/>
              </a:spcAft>
              <a:buFont typeface="Wingdings 2"/>
              <a:buChar char=""/>
              <a:defRPr/>
            </a:pPr>
            <a:r>
              <a:rPr lang="en-US" sz="2400" dirty="0" smtClean="0"/>
              <a:t>carrier wave , C(t) = Ac sin</a:t>
            </a:r>
            <a:r>
              <a:rPr lang="el-GR" sz="2400" dirty="0" smtClean="0"/>
              <a:t>ω</a:t>
            </a:r>
            <a:r>
              <a:rPr lang="en-US" sz="2400" dirty="0" smtClean="0"/>
              <a:t>ct</a:t>
            </a:r>
          </a:p>
          <a:p>
            <a:pPr marL="365760" indent="-283464" eaLnBrk="1" fontAlgn="auto" hangingPunct="1">
              <a:spcAft>
                <a:spcPts val="0"/>
              </a:spcAft>
              <a:buFont typeface="Wingdings 2"/>
              <a:buChar char=""/>
              <a:defRPr/>
            </a:pPr>
            <a:r>
              <a:rPr lang="en-US" sz="2400" dirty="0" smtClean="0"/>
              <a:t>message wave = M(t)=</a:t>
            </a:r>
            <a:r>
              <a:rPr lang="en-US" sz="2400" dirty="0" smtClean="0"/>
              <a:t>Am sin</a:t>
            </a:r>
            <a:r>
              <a:rPr lang="el-GR" sz="2400" dirty="0" smtClean="0"/>
              <a:t>ω</a:t>
            </a:r>
            <a:r>
              <a:rPr lang="en-US" sz="2400" dirty="0" smtClean="0"/>
              <a:t>mt</a:t>
            </a:r>
          </a:p>
          <a:p>
            <a:pPr marL="365760" indent="-283464" eaLnBrk="1" fontAlgn="auto" hangingPunct="1">
              <a:spcAft>
                <a:spcPts val="0"/>
              </a:spcAft>
              <a:buFont typeface="Wingdings 2"/>
              <a:buChar char=""/>
              <a:defRPr/>
            </a:pPr>
            <a:r>
              <a:rPr lang="en-US" sz="2400" dirty="0" smtClean="0"/>
              <a:t>Hence the amplitude of the carrier wave is mixed with message signal.</a:t>
            </a:r>
          </a:p>
          <a:p>
            <a:pPr marL="365760" indent="-283464" eaLnBrk="1" fontAlgn="auto" hangingPunct="1">
              <a:spcAft>
                <a:spcPts val="0"/>
              </a:spcAft>
              <a:buFont typeface="Wingdings 2"/>
              <a:buChar char=""/>
              <a:defRPr/>
            </a:pPr>
            <a:r>
              <a:rPr lang="en-US" sz="2400" dirty="0" smtClean="0"/>
              <a:t>CM(t) = (Ac + Am sin</a:t>
            </a:r>
            <a:r>
              <a:rPr lang="el-GR" sz="2400" dirty="0" smtClean="0"/>
              <a:t>ω</a:t>
            </a:r>
            <a:r>
              <a:rPr lang="en-US" sz="2400" dirty="0" smtClean="0"/>
              <a:t>mt) sin</a:t>
            </a:r>
            <a:r>
              <a:rPr lang="el-GR" sz="2400" dirty="0" smtClean="0"/>
              <a:t>ω</a:t>
            </a:r>
            <a:r>
              <a:rPr lang="en-US" sz="2400" dirty="0" smtClean="0"/>
              <a:t>ct</a:t>
            </a:r>
          </a:p>
          <a:p>
            <a:pPr marL="365760" indent="-283464" eaLnBrk="1" fontAlgn="auto" hangingPunct="1">
              <a:spcAft>
                <a:spcPts val="0"/>
              </a:spcAft>
              <a:buFont typeface="Wingdings 2"/>
              <a:buChar char=""/>
              <a:defRPr/>
            </a:pPr>
            <a:r>
              <a:rPr lang="en-US" sz="2400" dirty="0" smtClean="0"/>
              <a:t>=&gt; CM(t) = Ac(1 + (Am/Ac) sin</a:t>
            </a:r>
            <a:r>
              <a:rPr lang="el-GR" sz="2400" dirty="0" smtClean="0"/>
              <a:t>ω</a:t>
            </a:r>
            <a:r>
              <a:rPr lang="en-US" sz="2400" dirty="0" smtClean="0"/>
              <a:t>mt) sin</a:t>
            </a:r>
            <a:r>
              <a:rPr lang="el-GR" sz="2400" dirty="0" smtClean="0"/>
              <a:t>ω</a:t>
            </a:r>
            <a:r>
              <a:rPr lang="en-US" sz="2400" dirty="0" smtClean="0"/>
              <a:t>ct</a:t>
            </a:r>
          </a:p>
          <a:p>
            <a:pPr marL="365760" indent="-283464" eaLnBrk="1" fontAlgn="auto" hangingPunct="1">
              <a:spcAft>
                <a:spcPts val="0"/>
              </a:spcAft>
              <a:buFont typeface="Wingdings 2"/>
              <a:buNone/>
              <a:defRPr/>
            </a:pPr>
            <a:endParaRPr lang="en-US" dirty="0"/>
          </a:p>
        </p:txBody>
      </p:sp>
      <p:sp>
        <p:nvSpPr>
          <p:cNvPr id="4" name="Footer Placeholder 3"/>
          <p:cNvSpPr>
            <a:spLocks noGrp="1"/>
          </p:cNvSpPr>
          <p:nvPr>
            <p:ph type="ftr" sz="quarter" idx="11"/>
          </p:nvPr>
        </p:nvSpPr>
        <p:spPr>
          <a:xfrm>
            <a:off x="5715000" y="6477000"/>
            <a:ext cx="2895600" cy="304800"/>
          </a:xfrm>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EA363512-F0A7-43BF-A9E2-EBCD211836A2}" type="slidenum">
              <a:rPr lang="en-US"/>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11</a:t>
            </a:fld>
            <a:endParaRPr lang="en-US"/>
          </a:p>
        </p:txBody>
      </p:sp>
      <p:sp>
        <p:nvSpPr>
          <p:cNvPr id="6" name="Rectangle 5"/>
          <p:cNvSpPr/>
          <p:nvPr/>
        </p:nvSpPr>
        <p:spPr>
          <a:xfrm>
            <a:off x="1219200" y="152400"/>
            <a:ext cx="7467600" cy="3785652"/>
          </a:xfrm>
          <a:prstGeom prst="rect">
            <a:avLst/>
          </a:prstGeom>
        </p:spPr>
        <p:txBody>
          <a:bodyPr wrap="square">
            <a:spAutoFit/>
          </a:bodyPr>
          <a:lstStyle/>
          <a:p>
            <a:pPr marL="365760" indent="-283464" eaLnBrk="1" fontAlgn="auto" hangingPunct="1">
              <a:spcAft>
                <a:spcPts val="0"/>
              </a:spcAft>
              <a:buFont typeface="Wingdings 2"/>
              <a:buChar char=""/>
              <a:defRPr/>
            </a:pPr>
            <a:r>
              <a:rPr lang="en-US" sz="2400" dirty="0" smtClean="0"/>
              <a:t>Let,</a:t>
            </a:r>
          </a:p>
          <a:p>
            <a:pPr marL="365760" indent="-283464" eaLnBrk="1" fontAlgn="auto" hangingPunct="1">
              <a:spcAft>
                <a:spcPts val="0"/>
              </a:spcAft>
              <a:buFont typeface="Wingdings 2"/>
              <a:buChar char=""/>
              <a:defRPr/>
            </a:pPr>
            <a:r>
              <a:rPr lang="en-US" sz="2400" dirty="0" smtClean="0"/>
              <a:t>Am/AC = </a:t>
            </a:r>
            <a:r>
              <a:rPr lang="el-GR" sz="2400" dirty="0" smtClean="0"/>
              <a:t>μ</a:t>
            </a:r>
          </a:p>
          <a:p>
            <a:pPr marL="365760" indent="-283464" eaLnBrk="1" fontAlgn="auto" hangingPunct="1">
              <a:spcAft>
                <a:spcPts val="0"/>
              </a:spcAft>
              <a:buFont typeface="Wingdings 2"/>
              <a:buChar char=""/>
              <a:defRPr/>
            </a:pPr>
            <a:r>
              <a:rPr lang="en-US" sz="2400" dirty="0" smtClean="0"/>
              <a:t>Where,</a:t>
            </a:r>
          </a:p>
          <a:p>
            <a:pPr marL="365760" indent="-283464" eaLnBrk="1" fontAlgn="auto" hangingPunct="1">
              <a:spcAft>
                <a:spcPts val="0"/>
              </a:spcAft>
              <a:buFont typeface="Wingdings 2"/>
              <a:buChar char=""/>
              <a:defRPr/>
            </a:pPr>
            <a:r>
              <a:rPr lang="el-GR" sz="2400" dirty="0" smtClean="0"/>
              <a:t>μ = </a:t>
            </a:r>
            <a:r>
              <a:rPr lang="en-US" sz="2400" dirty="0" smtClean="0"/>
              <a:t>Modulation index</a:t>
            </a:r>
          </a:p>
          <a:p>
            <a:pPr marL="365760" indent="-283464" eaLnBrk="1" fontAlgn="auto" hangingPunct="1">
              <a:spcAft>
                <a:spcPts val="0"/>
              </a:spcAft>
              <a:buFont typeface="Wingdings 2"/>
              <a:buChar char=""/>
              <a:defRPr/>
            </a:pPr>
            <a:r>
              <a:rPr lang="en-US" sz="2400" dirty="0" smtClean="0"/>
              <a:t>CM(t) = Ac(1 + </a:t>
            </a:r>
            <a:r>
              <a:rPr lang="el-GR" sz="2400" dirty="0" smtClean="0"/>
              <a:t>μ </a:t>
            </a:r>
            <a:r>
              <a:rPr lang="en-US" sz="2400" dirty="0" smtClean="0"/>
              <a:t>sin</a:t>
            </a:r>
            <a:r>
              <a:rPr lang="el-GR" sz="2400" dirty="0" smtClean="0"/>
              <a:t>ω</a:t>
            </a:r>
            <a:r>
              <a:rPr lang="en-US" sz="2400" dirty="0" smtClean="0"/>
              <a:t>mt) sin</a:t>
            </a:r>
            <a:r>
              <a:rPr lang="el-GR" sz="2400" dirty="0" smtClean="0"/>
              <a:t>ω</a:t>
            </a:r>
            <a:r>
              <a:rPr lang="en-US" sz="2400" dirty="0" smtClean="0"/>
              <a:t>ct</a:t>
            </a:r>
          </a:p>
          <a:p>
            <a:pPr marL="365760" indent="-283464" eaLnBrk="1" fontAlgn="auto" hangingPunct="1">
              <a:spcAft>
                <a:spcPts val="0"/>
              </a:spcAft>
              <a:buFont typeface="Wingdings 2"/>
              <a:buChar char=""/>
              <a:defRPr/>
            </a:pPr>
            <a:r>
              <a:rPr lang="en-US" sz="2400" dirty="0" smtClean="0"/>
              <a:t>=&gt;  CM(t) = Ac sin</a:t>
            </a:r>
            <a:r>
              <a:rPr lang="el-GR" sz="2400" dirty="0" smtClean="0"/>
              <a:t>ω</a:t>
            </a:r>
            <a:r>
              <a:rPr lang="en-US" sz="2400" dirty="0" smtClean="0"/>
              <a:t>ct + </a:t>
            </a:r>
            <a:r>
              <a:rPr lang="el-GR" sz="2400" dirty="0" smtClean="0"/>
              <a:t>μ</a:t>
            </a:r>
            <a:r>
              <a:rPr lang="en-US" sz="2400" dirty="0" smtClean="0"/>
              <a:t>Ac sin</a:t>
            </a:r>
            <a:r>
              <a:rPr lang="el-GR" sz="2400" dirty="0" smtClean="0"/>
              <a:t>ω</a:t>
            </a:r>
            <a:r>
              <a:rPr lang="en-US" sz="2400" dirty="0" smtClean="0"/>
              <a:t>mt . sin</a:t>
            </a:r>
            <a:r>
              <a:rPr lang="el-GR" sz="2400" dirty="0" smtClean="0"/>
              <a:t>ω</a:t>
            </a:r>
            <a:r>
              <a:rPr lang="en-US" sz="2400" dirty="0" smtClean="0"/>
              <a:t>ct</a:t>
            </a:r>
          </a:p>
          <a:p>
            <a:pPr marL="365760" indent="-283464" eaLnBrk="1" fontAlgn="auto" hangingPunct="1">
              <a:spcAft>
                <a:spcPts val="0"/>
              </a:spcAft>
              <a:buFont typeface="Wingdings 2"/>
              <a:buChar char=""/>
              <a:defRPr/>
            </a:pPr>
            <a:r>
              <a:rPr lang="en-US" sz="2400" dirty="0" smtClean="0"/>
              <a:t>=&gt;  </a:t>
            </a:r>
            <a:r>
              <a:rPr lang="en-US" sz="2400" b="1" dirty="0" smtClean="0"/>
              <a:t>CM(t) = Ac sin</a:t>
            </a:r>
            <a:r>
              <a:rPr lang="el-GR" sz="2400" b="1" dirty="0" smtClean="0"/>
              <a:t>ω</a:t>
            </a:r>
            <a:r>
              <a:rPr lang="en-US" sz="2400" b="1" dirty="0" smtClean="0"/>
              <a:t>ct + (</a:t>
            </a:r>
            <a:r>
              <a:rPr lang="el-GR" sz="2400" b="1" dirty="0" smtClean="0"/>
              <a:t>μ </a:t>
            </a:r>
            <a:r>
              <a:rPr lang="en-US" sz="2400" b="1" dirty="0" smtClean="0"/>
              <a:t>Ac)/2  </a:t>
            </a:r>
            <a:r>
              <a:rPr lang="en-US" sz="2400" b="1" dirty="0" smtClean="0"/>
              <a:t>cos (</a:t>
            </a:r>
            <a:r>
              <a:rPr lang="el-GR" sz="2400" b="1" dirty="0" smtClean="0"/>
              <a:t>ω</a:t>
            </a:r>
            <a:r>
              <a:rPr lang="en-US" sz="2400" b="1" dirty="0" smtClean="0"/>
              <a:t>c - </a:t>
            </a:r>
            <a:r>
              <a:rPr lang="el-GR" sz="2400" b="1" dirty="0" smtClean="0"/>
              <a:t>ω</a:t>
            </a:r>
            <a:r>
              <a:rPr lang="en-US" sz="2400" b="1" dirty="0" smtClean="0"/>
              <a:t>m)t - (</a:t>
            </a:r>
            <a:r>
              <a:rPr lang="el-GR" sz="2400" b="1" dirty="0" smtClean="0"/>
              <a:t>μ </a:t>
            </a:r>
            <a:r>
              <a:rPr lang="en-US" sz="2400" b="1" dirty="0" smtClean="0"/>
              <a:t>AC)/ 2 </a:t>
            </a:r>
            <a:r>
              <a:rPr lang="en-US" sz="2400" b="1" dirty="0" smtClean="0"/>
              <a:t>cos (</a:t>
            </a:r>
            <a:r>
              <a:rPr lang="el-GR" sz="2400" b="1" dirty="0" smtClean="0"/>
              <a:t>ω</a:t>
            </a:r>
            <a:r>
              <a:rPr lang="en-US" sz="2400" b="1" dirty="0" smtClean="0"/>
              <a:t>c + </a:t>
            </a:r>
            <a:r>
              <a:rPr lang="el-GR" sz="2400" b="1" dirty="0" smtClean="0"/>
              <a:t>ω</a:t>
            </a:r>
            <a:r>
              <a:rPr lang="en-US" sz="2400" b="1" dirty="0" smtClean="0"/>
              <a:t>m)t</a:t>
            </a:r>
            <a:endParaRPr lang="en-US" sz="2400" dirty="0" smtClean="0"/>
          </a:p>
          <a:p>
            <a:pPr marL="365760" indent="-283464" eaLnBrk="1" fontAlgn="auto" hangingPunct="1">
              <a:spcAft>
                <a:spcPts val="0"/>
              </a:spcAft>
              <a:buFont typeface="Wingdings 2"/>
              <a:buChar char=""/>
              <a:defRPr/>
            </a:pPr>
            <a:r>
              <a:rPr lang="en-US" sz="2400" dirty="0" smtClean="0"/>
              <a:t>which is the required expression of amplitude modulated wave.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685800"/>
          </a:xfrm>
        </p:spPr>
        <p:txBody>
          <a:bodyPr/>
          <a:lstStyle/>
          <a:p>
            <a:pPr eaLnBrk="1" fontAlgn="auto" hangingPunct="1">
              <a:spcAft>
                <a:spcPts val="0"/>
              </a:spcAft>
              <a:defRPr/>
            </a:pPr>
            <a:r>
              <a:rPr lang="en-US" sz="3200" dirty="0" smtClean="0">
                <a:solidFill>
                  <a:schemeClr val="tx2">
                    <a:satMod val="130000"/>
                  </a:schemeClr>
                </a:solidFill>
              </a:rPr>
              <a:t> Carrier band components</a:t>
            </a:r>
            <a:endParaRPr lang="en-US" sz="3200" dirty="0">
              <a:solidFill>
                <a:schemeClr val="tx2">
                  <a:satMod val="130000"/>
                </a:schemeClr>
              </a:solidFill>
            </a:endParaRPr>
          </a:p>
        </p:txBody>
      </p:sp>
      <p:sp>
        <p:nvSpPr>
          <p:cNvPr id="3" name="Content Placeholder 2"/>
          <p:cNvSpPr>
            <a:spLocks noGrp="1"/>
          </p:cNvSpPr>
          <p:nvPr>
            <p:ph idx="1"/>
          </p:nvPr>
        </p:nvSpPr>
        <p:spPr>
          <a:xfrm>
            <a:off x="1219200" y="914400"/>
            <a:ext cx="7715250" cy="1600200"/>
          </a:xfrm>
        </p:spPr>
        <p:txBody>
          <a:bodyPr>
            <a:normAutofit fontScale="92500" lnSpcReduction="10000"/>
          </a:bodyPr>
          <a:lstStyle/>
          <a:p>
            <a:pPr marL="365760" indent="-283464" eaLnBrk="1" fontAlgn="auto" hangingPunct="1">
              <a:spcAft>
                <a:spcPts val="0"/>
              </a:spcAft>
              <a:buFont typeface="Wingdings 2"/>
              <a:buNone/>
              <a:defRPr/>
            </a:pPr>
            <a:r>
              <a:rPr lang="en-US" sz="1800" dirty="0" smtClean="0"/>
              <a:t>    </a:t>
            </a:r>
            <a:r>
              <a:rPr lang="en-US" sz="2400" dirty="0" smtClean="0"/>
              <a:t>When </a:t>
            </a:r>
            <a:r>
              <a:rPr lang="en-US" sz="2400" b="1" dirty="0" smtClean="0"/>
              <a:t>carriers</a:t>
            </a:r>
            <a:r>
              <a:rPr lang="en-US" sz="2400" dirty="0" smtClean="0"/>
              <a:t> are aggregated, each </a:t>
            </a:r>
            <a:r>
              <a:rPr lang="en-US" sz="2400" b="1" dirty="0" smtClean="0"/>
              <a:t>carrier</a:t>
            </a:r>
            <a:r>
              <a:rPr lang="en-US" sz="2400" dirty="0" smtClean="0"/>
              <a:t> is referred to as a </a:t>
            </a:r>
            <a:r>
              <a:rPr lang="en-US" sz="2400" b="1" dirty="0" smtClean="0"/>
              <a:t>component carrier</a:t>
            </a:r>
            <a:r>
              <a:rPr lang="en-US" sz="2400" dirty="0" smtClean="0"/>
              <a:t>. There are two categories: Primary </a:t>
            </a:r>
            <a:r>
              <a:rPr lang="en-US" sz="2200" b="1" dirty="0" smtClean="0"/>
              <a:t>component</a:t>
            </a:r>
            <a:r>
              <a:rPr lang="en-US" sz="2400" b="1" dirty="0" smtClean="0"/>
              <a:t> carrier</a:t>
            </a:r>
            <a:r>
              <a:rPr lang="en-US" sz="2400" dirty="0" smtClean="0"/>
              <a:t>: This is the main </a:t>
            </a:r>
            <a:r>
              <a:rPr lang="en-US" sz="2400" b="1" dirty="0" smtClean="0"/>
              <a:t>carrier</a:t>
            </a:r>
            <a:r>
              <a:rPr lang="en-US" sz="2400" dirty="0" smtClean="0"/>
              <a:t> in any group. There will be a primary downlink </a:t>
            </a:r>
            <a:r>
              <a:rPr lang="en-US" sz="2400" b="1" dirty="0" smtClean="0"/>
              <a:t>carrier</a:t>
            </a:r>
            <a:r>
              <a:rPr lang="en-US" sz="2400" dirty="0" smtClean="0"/>
              <a:t> and an associated uplink primary </a:t>
            </a:r>
            <a:r>
              <a:rPr lang="en-US" sz="2400" b="1" dirty="0" smtClean="0"/>
              <a:t>component carrier</a:t>
            </a:r>
            <a:r>
              <a:rPr lang="en-US" sz="2400" dirty="0" smtClean="0"/>
              <a:t>.</a:t>
            </a:r>
            <a:endParaRPr lang="en-US" sz="1800" dirty="0" smtClean="0"/>
          </a:p>
          <a:p>
            <a:pPr marL="365760" indent="-283464" eaLnBrk="1" fontAlgn="auto" hangingPunct="1">
              <a:spcAft>
                <a:spcPts val="0"/>
              </a:spcAft>
              <a:buFont typeface="Wingdings 2"/>
              <a:buNone/>
              <a:defRPr/>
            </a:pPr>
            <a:endParaRPr lang="en-US" sz="1800" dirty="0" smtClean="0"/>
          </a:p>
          <a:p>
            <a:pPr marL="365760" indent="-283464" eaLnBrk="1" fontAlgn="auto" hangingPunct="1">
              <a:spcAft>
                <a:spcPts val="0"/>
              </a:spcAft>
              <a:buFont typeface="Wingdings 2"/>
              <a:buNone/>
              <a:defRPr/>
            </a:pPr>
            <a:endParaRPr lang="en-US" sz="1800" dirty="0" smtClean="0"/>
          </a:p>
          <a:p>
            <a:pPr marL="365760" indent="-283464" eaLnBrk="1" fontAlgn="auto" hangingPunct="1">
              <a:spcAft>
                <a:spcPts val="0"/>
              </a:spcAft>
              <a:buFont typeface="Wingdings 2"/>
              <a:buNone/>
              <a:defRPr/>
            </a:pPr>
            <a:endParaRPr lang="en-US" sz="1800" dirty="0" smtClean="0"/>
          </a:p>
          <a:p>
            <a:pPr marL="365760" indent="-283464" eaLnBrk="1" fontAlgn="auto" hangingPunct="1">
              <a:spcAft>
                <a:spcPts val="0"/>
              </a:spcAft>
              <a:buFont typeface="Wingdings 2"/>
              <a:buNone/>
              <a:defRPr/>
            </a:pPr>
            <a:endParaRPr lang="en-US" sz="1800" dirty="0" smtClean="0"/>
          </a:p>
          <a:p>
            <a:pPr marL="365760" indent="-283464" eaLnBrk="1" fontAlgn="auto" hangingPunct="1">
              <a:spcAft>
                <a:spcPts val="0"/>
              </a:spcAft>
              <a:buFont typeface="Wingdings 2"/>
              <a:buNone/>
              <a:defRPr/>
            </a:pPr>
            <a:endParaRPr lang="en-US" sz="1800" dirty="0" smtClean="0"/>
          </a:p>
          <a:p>
            <a:pPr marL="365760" indent="-283464" eaLnBrk="1" fontAlgn="auto" hangingPunct="1">
              <a:spcAft>
                <a:spcPts val="0"/>
              </a:spcAft>
              <a:buFont typeface="Wingdings 2"/>
              <a:buNone/>
              <a:defRPr/>
            </a:pPr>
            <a:endParaRPr lang="en-US" sz="18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63FC04B3-C176-4D54-B043-893531E02738}" type="slidenum">
              <a:rPr lang="en-US"/>
              <a:pPr>
                <a:defRPr/>
              </a:pPr>
              <a:t>12</a:t>
            </a:fld>
            <a:endParaRPr lang="en-US"/>
          </a:p>
        </p:txBody>
      </p:sp>
      <p:pic>
        <p:nvPicPr>
          <p:cNvPr id="21510" name="Picture 5" descr="C:\Users\anup\Desktop\New folder\300px-Am-sidebands.png"/>
          <p:cNvPicPr>
            <a:picLocks noChangeAspect="1" noChangeArrowheads="1"/>
          </p:cNvPicPr>
          <p:nvPr/>
        </p:nvPicPr>
        <p:blipFill>
          <a:blip r:embed="rId2"/>
          <a:srcRect/>
          <a:stretch>
            <a:fillRect/>
          </a:stretch>
        </p:blipFill>
        <p:spPr bwMode="auto">
          <a:xfrm>
            <a:off x="3810000" y="2743200"/>
            <a:ext cx="4953000" cy="349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533400"/>
          </a:xfrm>
        </p:spPr>
        <p:txBody>
          <a:bodyPr>
            <a:normAutofit fontScale="90000"/>
          </a:bodyPr>
          <a:lstStyle/>
          <a:p>
            <a:r>
              <a:rPr lang="en-US" dirty="0" smtClean="0"/>
              <a:t>Waveform of AM Wave</a:t>
            </a:r>
            <a:endParaRPr lang="en-US" dirty="0"/>
          </a:p>
        </p:txBody>
      </p:sp>
      <p:sp>
        <p:nvSpPr>
          <p:cNvPr id="3" name="Content Placeholder 2"/>
          <p:cNvSpPr>
            <a:spLocks noGrp="1"/>
          </p:cNvSpPr>
          <p:nvPr>
            <p:ph idx="1"/>
          </p:nvPr>
        </p:nvSpPr>
        <p:spPr>
          <a:xfrm>
            <a:off x="1143000" y="838200"/>
            <a:ext cx="7791450" cy="2667000"/>
          </a:xfrm>
        </p:spPr>
        <p:txBody>
          <a:bodyPr/>
          <a:lstStyle/>
          <a:p>
            <a:pPr>
              <a:buNone/>
            </a:pPr>
            <a:r>
              <a:rPr lang="en-US" sz="2000" dirty="0" smtClean="0"/>
              <a:t>     Let us assume our base or message signal to be generated as specified above. To produce an amplitude modulated wave we need to superimpose this signal with another signal of higher frequency. This signal is the ‘Carrier Signal’ and differs from one carrier to another.</a:t>
            </a:r>
          </a:p>
          <a:p>
            <a:pPr>
              <a:buNone/>
            </a:pPr>
            <a:r>
              <a:rPr lang="en-US" sz="2000" dirty="0" smtClean="0"/>
              <a:t>     Thus the carrier signal has a different Amplitude and Frequency as compared to the message signal. Both these signals superimpose with each other. To perform this function we use simple triode to superimpose these signals.</a:t>
            </a:r>
          </a:p>
          <a:p>
            <a:pPr>
              <a:buNone/>
            </a:pP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13</a:t>
            </a:fld>
            <a:endParaRPr lang="en-US"/>
          </a:p>
        </p:txBody>
      </p:sp>
      <p:pic>
        <p:nvPicPr>
          <p:cNvPr id="2051" name="Picture 3" descr="C:\Users\anup\Desktop\New folder\Amplitude_modulation_detection.png"/>
          <p:cNvPicPr>
            <a:picLocks noChangeAspect="1" noChangeArrowheads="1"/>
          </p:cNvPicPr>
          <p:nvPr/>
        </p:nvPicPr>
        <p:blipFill>
          <a:blip r:embed="rId2"/>
          <a:srcRect/>
          <a:stretch>
            <a:fillRect/>
          </a:stretch>
        </p:blipFill>
        <p:spPr bwMode="auto">
          <a:xfrm>
            <a:off x="4800600" y="3276600"/>
            <a:ext cx="3538538" cy="297179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152400"/>
            <a:ext cx="7499350" cy="762000"/>
          </a:xfrm>
        </p:spPr>
        <p:txBody>
          <a:bodyPr/>
          <a:lstStyle/>
          <a:p>
            <a:pPr eaLnBrk="1" fontAlgn="auto" hangingPunct="1">
              <a:spcAft>
                <a:spcPts val="0"/>
              </a:spcAft>
              <a:defRPr/>
            </a:pPr>
            <a:r>
              <a:rPr lang="en-US" sz="3200" dirty="0" smtClean="0">
                <a:solidFill>
                  <a:schemeClr val="tx2">
                    <a:satMod val="130000"/>
                  </a:schemeClr>
                </a:solidFill>
              </a:rPr>
              <a:t>Side band components</a:t>
            </a:r>
            <a:endParaRPr lang="en-US" sz="3200" dirty="0">
              <a:solidFill>
                <a:schemeClr val="tx2">
                  <a:satMod val="130000"/>
                </a:schemeClr>
              </a:solidFill>
            </a:endParaRPr>
          </a:p>
        </p:txBody>
      </p:sp>
      <p:sp>
        <p:nvSpPr>
          <p:cNvPr id="22531" name="Content Placeholder 2"/>
          <p:cNvSpPr>
            <a:spLocks noGrp="1"/>
          </p:cNvSpPr>
          <p:nvPr>
            <p:ph idx="1"/>
          </p:nvPr>
        </p:nvSpPr>
        <p:spPr>
          <a:xfrm>
            <a:off x="1435100" y="990600"/>
            <a:ext cx="7499350" cy="1981200"/>
          </a:xfrm>
        </p:spPr>
        <p:txBody>
          <a:bodyPr/>
          <a:lstStyle/>
          <a:p>
            <a:pPr eaLnBrk="1" hangingPunct="1">
              <a:buFont typeface="Wingdings 2" pitchFamily="18" charset="2"/>
              <a:buNone/>
            </a:pPr>
            <a:r>
              <a:rPr lang="en-US" sz="2000" dirty="0" smtClean="0"/>
              <a:t>     The sidebands comprise all the spectral </a:t>
            </a:r>
            <a:r>
              <a:rPr lang="en-US" sz="2000" b="1" dirty="0" smtClean="0"/>
              <a:t>components</a:t>
            </a:r>
            <a:r>
              <a:rPr lang="en-US" sz="2000" dirty="0" smtClean="0"/>
              <a:t> of the modulated signal except the carrier. The signal </a:t>
            </a:r>
            <a:r>
              <a:rPr lang="en-US" sz="2000" b="1" dirty="0" smtClean="0"/>
              <a:t>components</a:t>
            </a:r>
            <a:r>
              <a:rPr lang="en-US" sz="2000" dirty="0" smtClean="0"/>
              <a:t> above the carrier frequency constitute the upper </a:t>
            </a:r>
            <a:r>
              <a:rPr lang="en-US" sz="2000" b="1" dirty="0" smtClean="0"/>
              <a:t>sideband</a:t>
            </a:r>
            <a:r>
              <a:rPr lang="en-US" sz="2000" dirty="0" smtClean="0"/>
              <a:t> (USB), and those below the carrier frequency constitute the lower </a:t>
            </a:r>
            <a:r>
              <a:rPr lang="en-US" sz="2000" b="1" dirty="0" smtClean="0"/>
              <a:t>sideband</a:t>
            </a:r>
            <a:r>
              <a:rPr lang="en-US" sz="2000" dirty="0" smtClean="0"/>
              <a:t> (LSB). All forms of modulation produce sidebands.</a:t>
            </a:r>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A5905AE-45AD-42D1-8AAC-9A5DD91DCCFA}" type="slidenum">
              <a:rPr lang="en-US"/>
              <a:pPr>
                <a:defRPr/>
              </a:pPr>
              <a:t>14</a:t>
            </a:fld>
            <a:endParaRPr lang="en-US"/>
          </a:p>
        </p:txBody>
      </p:sp>
      <p:pic>
        <p:nvPicPr>
          <p:cNvPr id="22534" name="Picture 2" descr="C:\Users\anup\Desktop\New folder\300px-Am-sidebands.png"/>
          <p:cNvPicPr>
            <a:picLocks noChangeAspect="1" noChangeArrowheads="1"/>
          </p:cNvPicPr>
          <p:nvPr/>
        </p:nvPicPr>
        <p:blipFill>
          <a:blip r:embed="rId2"/>
          <a:srcRect/>
          <a:stretch>
            <a:fillRect/>
          </a:stretch>
        </p:blipFill>
        <p:spPr bwMode="auto">
          <a:xfrm>
            <a:off x="3727450" y="2819400"/>
            <a:ext cx="4656138"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28600"/>
            <a:ext cx="7499350" cy="838200"/>
          </a:xfrm>
        </p:spPr>
        <p:txBody>
          <a:bodyPr/>
          <a:lstStyle/>
          <a:p>
            <a:pPr eaLnBrk="1" fontAlgn="auto" hangingPunct="1">
              <a:spcAft>
                <a:spcPts val="0"/>
              </a:spcAft>
              <a:defRPr/>
            </a:pPr>
            <a:r>
              <a:rPr lang="en-US" sz="3600" dirty="0" smtClean="0">
                <a:solidFill>
                  <a:schemeClr val="tx2">
                    <a:satMod val="130000"/>
                  </a:schemeClr>
                </a:solidFill>
              </a:rPr>
              <a:t>Modulation index</a:t>
            </a:r>
            <a:endParaRPr lang="en-US" sz="3600" dirty="0">
              <a:solidFill>
                <a:schemeClr val="tx2">
                  <a:satMod val="130000"/>
                </a:schemeClr>
              </a:solidFill>
            </a:endParaRPr>
          </a:p>
        </p:txBody>
      </p:sp>
      <p:sp>
        <p:nvSpPr>
          <p:cNvPr id="23555" name="Content Placeholder 2"/>
          <p:cNvSpPr>
            <a:spLocks noGrp="1"/>
          </p:cNvSpPr>
          <p:nvPr>
            <p:ph idx="1"/>
          </p:nvPr>
        </p:nvSpPr>
        <p:spPr>
          <a:xfrm>
            <a:off x="1435100" y="990600"/>
            <a:ext cx="7499350" cy="1295400"/>
          </a:xfrm>
        </p:spPr>
        <p:txBody>
          <a:bodyPr/>
          <a:lstStyle/>
          <a:p>
            <a:pPr eaLnBrk="1" hangingPunct="1">
              <a:buFont typeface="Wingdings 2" pitchFamily="18" charset="2"/>
              <a:buNone/>
            </a:pPr>
            <a:r>
              <a:rPr lang="en-US" sz="2000" b="1" smtClean="0"/>
              <a:t>    Modulation index</a:t>
            </a:r>
            <a:r>
              <a:rPr lang="en-US" sz="2000" smtClean="0"/>
              <a:t> is a measure of extent of modulation done on a carrier signal. In Amplitude modulation, it is defined as the ratio of the amplitude of modulating signal to that of the carrier signal.</a:t>
            </a:r>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EE70ADAF-CE45-4B13-97A2-0CF6E01AF202}" type="slidenum">
              <a:rPr lang="en-US"/>
              <a:pPr>
                <a:defRPr/>
              </a:pPr>
              <a:t>15</a:t>
            </a:fld>
            <a:endParaRPr lang="en-US"/>
          </a:p>
        </p:txBody>
      </p:sp>
      <p:pic>
        <p:nvPicPr>
          <p:cNvPr id="23558" name="Picture 2" descr="C:\Users\anup\Desktop\New folder\main-qimg-0439d2e8e15f539e12044f223460911b.png"/>
          <p:cNvPicPr>
            <a:picLocks noChangeAspect="1" noChangeArrowheads="1"/>
          </p:cNvPicPr>
          <p:nvPr/>
        </p:nvPicPr>
        <p:blipFill>
          <a:blip r:embed="rId2"/>
          <a:srcRect/>
          <a:stretch>
            <a:fillRect/>
          </a:stretch>
        </p:blipFill>
        <p:spPr bwMode="auto">
          <a:xfrm>
            <a:off x="3733800" y="2057400"/>
            <a:ext cx="4419600" cy="429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609600"/>
          </a:xfrm>
        </p:spPr>
        <p:txBody>
          <a:bodyPr>
            <a:noAutofit/>
          </a:bodyPr>
          <a:lstStyle/>
          <a:p>
            <a:pPr eaLnBrk="1" fontAlgn="auto" hangingPunct="1">
              <a:spcAft>
                <a:spcPts val="0"/>
              </a:spcAft>
              <a:defRPr/>
            </a:pPr>
            <a:r>
              <a:rPr lang="en-US" sz="3200" dirty="0" smtClean="0">
                <a:solidFill>
                  <a:schemeClr val="tx2">
                    <a:satMod val="130000"/>
                  </a:schemeClr>
                </a:solidFill>
              </a:rPr>
              <a:t>Spectrum and Bandwidth of AM Wave</a:t>
            </a:r>
            <a:endParaRPr lang="en-US" sz="3200" dirty="0">
              <a:solidFill>
                <a:schemeClr val="tx2">
                  <a:satMod val="130000"/>
                </a:schemeClr>
              </a:solidFill>
            </a:endParaRPr>
          </a:p>
        </p:txBody>
      </p:sp>
      <p:sp>
        <p:nvSpPr>
          <p:cNvPr id="3" name="Content Placeholder 2"/>
          <p:cNvSpPr>
            <a:spLocks noGrp="1"/>
          </p:cNvSpPr>
          <p:nvPr>
            <p:ph idx="1"/>
          </p:nvPr>
        </p:nvSpPr>
        <p:spPr>
          <a:xfrm>
            <a:off x="1295400" y="990600"/>
            <a:ext cx="7639050" cy="5257800"/>
          </a:xfrm>
        </p:spPr>
        <p:txBody>
          <a:bodyPr>
            <a:normAutofit/>
          </a:bodyPr>
          <a:lstStyle/>
          <a:p>
            <a:pPr marL="365760" indent="-283464" eaLnBrk="1" fontAlgn="auto" hangingPunct="1">
              <a:spcAft>
                <a:spcPts val="0"/>
              </a:spcAft>
              <a:buFont typeface="Wingdings 2"/>
              <a:buNone/>
              <a:defRPr/>
            </a:pPr>
            <a:r>
              <a:rPr lang="en-US" sz="2000" i="1" dirty="0" smtClean="0"/>
              <a:t>    </a:t>
            </a:r>
            <a:r>
              <a:rPr lang="en-US" sz="2000" i="1" u="sng" dirty="0" smtClean="0"/>
              <a:t>The spectrum of an amplitude modulated is related to the sidebands that are generated and hence to the bandwidth.</a:t>
            </a:r>
          </a:p>
          <a:p>
            <a:pPr marL="596646" indent="-514350" eaLnBrk="1" fontAlgn="auto" hangingPunct="1">
              <a:spcAft>
                <a:spcPts val="0"/>
              </a:spcAft>
              <a:buFont typeface="Wingdings 2"/>
              <a:buNone/>
              <a:defRPr/>
            </a:pPr>
            <a:r>
              <a:rPr lang="en-US" u="sng" dirty="0" smtClean="0"/>
              <a:t>1. AM Sidebands</a:t>
            </a:r>
          </a:p>
          <a:p>
            <a:pPr marL="365760" indent="-283464" eaLnBrk="1" hangingPunct="1">
              <a:spcAft>
                <a:spcPts val="0"/>
              </a:spcAft>
              <a:buFont typeface="Wingdings 2"/>
              <a:buChar char=""/>
              <a:defRPr/>
            </a:pPr>
            <a:r>
              <a:rPr lang="en-US" sz="1800" dirty="0" smtClean="0"/>
              <a:t>When a carrier is modulated in any way, further signals are created either side of the steady carrier. These sidebands carry the actual modulation information.</a:t>
            </a:r>
          </a:p>
          <a:p>
            <a:pPr marL="365760" indent="-283464" eaLnBrk="1" hangingPunct="1">
              <a:spcAft>
                <a:spcPts val="0"/>
              </a:spcAft>
              <a:buFont typeface="Wingdings 2"/>
              <a:buChar char=""/>
              <a:defRPr/>
            </a:pPr>
            <a:r>
              <a:rPr lang="en-US" sz="1800" dirty="0" smtClean="0"/>
              <a:t>The amplitude modulation sidebands are generated above and below the main carrier. To see how this happens, take the example of a carrier on a frequency of 1 MHz which is modulated by a steady tone of 1 kHz.</a:t>
            </a:r>
          </a:p>
          <a:p>
            <a:pPr marL="365760" indent="-283464" eaLnBrk="1" hangingPunct="1">
              <a:spcAft>
                <a:spcPts val="0"/>
              </a:spcAft>
              <a:buFont typeface="Wingdings 2"/>
              <a:buChar char=""/>
              <a:defRPr/>
            </a:pPr>
            <a:r>
              <a:rPr lang="en-US" sz="1800" dirty="0" smtClean="0"/>
              <a:t>The process of modulating a carrier is exactly the same as mixing two signals together, and as a result both sum and difference frequencies are produced. Therefore when a tone of 1 kHz is mixed with a carrier of 1 MHz, a "sum" frequency is produced at 1 MHz + 1 kHz, and a difference frequency is produced at 1 MHz - 1 kHz, i.e. 1 kHz above and below the carrier.</a:t>
            </a:r>
          </a:p>
          <a:p>
            <a:pPr marL="596646" indent="-514350" eaLnBrk="1" fontAlgn="auto" hangingPunct="1">
              <a:spcAft>
                <a:spcPts val="0"/>
              </a:spcAft>
              <a:buFont typeface="Wingdings 2"/>
              <a:buNone/>
              <a:defRPr/>
            </a:pPr>
            <a:endParaRPr lang="en-US" dirty="0" smtClean="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8B1BCD70-6A69-4C98-BD5E-FCDCA47C7EFD}"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219200" y="228600"/>
            <a:ext cx="7620000" cy="685800"/>
          </a:xfrm>
        </p:spPr>
        <p:txBody>
          <a:bodyPr/>
          <a:lstStyle/>
          <a:p>
            <a:pPr eaLnBrk="1" fontAlgn="auto" hangingPunct="1">
              <a:spcAft>
                <a:spcPts val="0"/>
              </a:spcAft>
              <a:defRPr/>
            </a:pPr>
            <a:r>
              <a:rPr lang="en-US" sz="3200" dirty="0" smtClean="0">
                <a:solidFill>
                  <a:schemeClr val="tx2">
                    <a:satMod val="130000"/>
                  </a:schemeClr>
                </a:solidFill>
              </a:rPr>
              <a:t>AM Bandwidth</a:t>
            </a:r>
            <a:endParaRPr lang="en-US" sz="3200" dirty="0">
              <a:solidFill>
                <a:schemeClr val="tx2">
                  <a:satMod val="130000"/>
                </a:schemeClr>
              </a:solidFill>
            </a:endParaRPr>
          </a:p>
        </p:txBody>
      </p:sp>
      <p:sp>
        <p:nvSpPr>
          <p:cNvPr id="11" name="Subtitle 10"/>
          <p:cNvSpPr>
            <a:spLocks noGrp="1"/>
          </p:cNvSpPr>
          <p:nvPr>
            <p:ph type="subTitle" idx="1"/>
          </p:nvPr>
        </p:nvSpPr>
        <p:spPr>
          <a:xfrm>
            <a:off x="1219200" y="1066800"/>
            <a:ext cx="7620000" cy="5181600"/>
          </a:xfrm>
        </p:spPr>
        <p:txBody>
          <a:bodyPr>
            <a:normAutofit fontScale="40000" lnSpcReduction="20000"/>
          </a:bodyPr>
          <a:lstStyle/>
          <a:p>
            <a:pPr eaLnBrk="1" hangingPunct="1">
              <a:spcAft>
                <a:spcPts val="0"/>
              </a:spcAft>
              <a:buFont typeface="Arial" pitchFamily="34" charset="0"/>
              <a:buChar char="•"/>
              <a:defRPr/>
            </a:pPr>
            <a:r>
              <a:rPr lang="en-US" sz="4000" dirty="0" smtClean="0"/>
              <a:t>It can be seen that if the top frequency that is modulated onto the carrier is 6 kHz, then the top spectra will extend to 6 kHz above and below the signal. In other words the bandwidth occupied by the AM signal is twice the maximum frequency of the signal that is used to modulated the carrier, i.e. it is twice the bandwidth of the audio signal to be carried.</a:t>
            </a:r>
          </a:p>
          <a:p>
            <a:pPr eaLnBrk="1" hangingPunct="1">
              <a:spcAft>
                <a:spcPts val="0"/>
              </a:spcAft>
              <a:buFont typeface="Arial" pitchFamily="34" charset="0"/>
              <a:buChar char="•"/>
              <a:defRPr/>
            </a:pPr>
            <a:r>
              <a:rPr lang="en-US" sz="4000" dirty="0" smtClean="0"/>
              <a:t>t can be seen that limiting the top frequency of the modulating signal limits the overall bandwidth of the amplitude modulated signal. For audio transmissions, like broadcast transmissions, the overall bandwidth of the signal is dependent upon the highest frequencies to be transmitted.</a:t>
            </a:r>
          </a:p>
          <a:p>
            <a:pPr eaLnBrk="1" hangingPunct="1">
              <a:spcAft>
                <a:spcPts val="0"/>
              </a:spcAft>
              <a:buFont typeface="Arial" pitchFamily="34" charset="0"/>
              <a:buChar char="•"/>
              <a:defRPr/>
            </a:pPr>
            <a:r>
              <a:rPr lang="en-US" sz="4000" dirty="0" smtClean="0"/>
              <a:t>Broadcast channel spacing varies according to the band used and also the area within the world where the transmission comes from. On the Long waveband broadcast in ITU region 1 (Europe, Africa, and northern and central Asia), the channel spacing is 9 kHz, for the medium wave broadcast band the channel spacing in ITU regions 1 and 3 is 9 kHz spacing, and in ITU region 2 (Americas) it is 10kHz.</a:t>
            </a:r>
          </a:p>
          <a:p>
            <a:pPr eaLnBrk="1" hangingPunct="1">
              <a:spcAft>
                <a:spcPts val="0"/>
              </a:spcAft>
              <a:buFont typeface="Arial" pitchFamily="34" charset="0"/>
              <a:buChar char="•"/>
              <a:defRPr/>
            </a:pPr>
            <a:r>
              <a:rPr lang="en-US" sz="4000" dirty="0" smtClean="0"/>
              <a:t>To achieve these channel spacings, the audio spectrum must be limited. If no interference was to be caused to stations on adjacent channels this would severely limit the top audio frequency. On the short wave bands it would be half 5 kHz, i.e. 2.5 kHz. This would clearly not allow sufficient quality for broadcasting and therefore the bandwidth of the signals is a little higher than this and some interference is caused. Similarly on the medium and long wave bands the bandwidth of the AM signal is often higher than half the channel spacing. Interference is managed by not allowing stations in close proximity to occupy adjacent channels.</a:t>
            </a:r>
          </a:p>
          <a:p>
            <a:pPr eaLnBrk="1" hangingPunct="1">
              <a:spcAft>
                <a:spcPts val="0"/>
              </a:spcAft>
              <a:buFont typeface="Arial" pitchFamily="34" charset="0"/>
              <a:buChar char="•"/>
              <a:defRPr/>
            </a:pPr>
            <a:endParaRPr lang="en-US" sz="4000" dirty="0" smtClean="0"/>
          </a:p>
          <a:p>
            <a:pPr eaLnBrk="1" fontAlgn="auto" hangingPunct="1">
              <a:spcAft>
                <a:spcPts val="0"/>
              </a:spcAft>
              <a:buFont typeface="Wingdings 2"/>
              <a:buNone/>
              <a:defRPr/>
            </a:pPr>
            <a:r>
              <a:rPr lang="en-US" dirty="0" smtClean="0"/>
              <a:t/>
            </a:r>
            <a:br>
              <a:rPr lang="en-US" dirty="0" smtClean="0"/>
            </a:br>
            <a:endParaRPr lang="en-US"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FF9B34F6-99BF-4512-AD87-52F7A8A55578}"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498080" cy="563880"/>
          </a:xfrm>
        </p:spPr>
        <p:txBody>
          <a:bodyPr>
            <a:normAutofit fontScale="90000"/>
          </a:bodyPr>
          <a:lstStyle/>
          <a:p>
            <a:pPr eaLnBrk="1" fontAlgn="auto" hangingPunct="1">
              <a:spcAft>
                <a:spcPts val="0"/>
              </a:spcAft>
              <a:defRPr/>
            </a:pPr>
            <a:r>
              <a:rPr lang="en-US" sz="3200" dirty="0" smtClean="0">
                <a:solidFill>
                  <a:schemeClr val="tx2">
                    <a:satMod val="130000"/>
                  </a:schemeClr>
                </a:solidFill>
              </a:rPr>
              <a:t>Relative power distribution in carrier band</a:t>
            </a:r>
            <a:endParaRPr lang="en-US" sz="3200" dirty="0">
              <a:solidFill>
                <a:schemeClr val="tx2">
                  <a:satMod val="130000"/>
                </a:schemeClr>
              </a:solidFill>
            </a:endParaRPr>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629AC818-6695-4ABE-A598-831B70CBF683}" type="slidenum">
              <a:rPr lang="en-US"/>
              <a:pPr>
                <a:defRPr/>
              </a:pPr>
              <a:t>18</a:t>
            </a:fld>
            <a:endParaRPr lang="en-US"/>
          </a:p>
        </p:txBody>
      </p:sp>
      <p:pic>
        <p:nvPicPr>
          <p:cNvPr id="65537" name="Picture 1" descr="C:\Users\anup\Desktop\New folder\slide8-n.jpg"/>
          <p:cNvPicPr>
            <a:picLocks noChangeAspect="1" noChangeArrowheads="1"/>
          </p:cNvPicPr>
          <p:nvPr/>
        </p:nvPicPr>
        <p:blipFill>
          <a:blip r:embed="rId2"/>
          <a:srcRect/>
          <a:stretch>
            <a:fillRect/>
          </a:stretch>
        </p:blipFill>
        <p:spPr bwMode="auto">
          <a:xfrm>
            <a:off x="1371600" y="914400"/>
            <a:ext cx="7162800" cy="53721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4" name="Slide Number Placeholder 3"/>
          <p:cNvSpPr>
            <a:spLocks noGrp="1"/>
          </p:cNvSpPr>
          <p:nvPr>
            <p:ph type="sldNum" sz="quarter" idx="12"/>
          </p:nvPr>
        </p:nvSpPr>
        <p:spPr/>
        <p:txBody>
          <a:bodyPr/>
          <a:lstStyle/>
          <a:p>
            <a:pPr>
              <a:defRPr/>
            </a:pPr>
            <a:fld id="{F5B175B3-17A5-46CD-87C6-C79A337737A4}" type="slidenum">
              <a:rPr lang="en-US" smtClean="0"/>
              <a:pPr>
                <a:defRPr/>
              </a:pPr>
              <a:t>19</a:t>
            </a:fld>
            <a:endParaRPr lang="en-US"/>
          </a:p>
        </p:txBody>
      </p:sp>
      <p:pic>
        <p:nvPicPr>
          <p:cNvPr id="120834" name="Picture 2" descr="C:\Users\anup\Desktop\New folder\slide9-n.jpg"/>
          <p:cNvPicPr>
            <a:picLocks noChangeAspect="1" noChangeArrowheads="1"/>
          </p:cNvPicPr>
          <p:nvPr/>
        </p:nvPicPr>
        <p:blipFill>
          <a:blip r:embed="rId2"/>
          <a:srcRect/>
          <a:stretch>
            <a:fillRect/>
          </a:stretch>
        </p:blipFill>
        <p:spPr bwMode="auto">
          <a:xfrm>
            <a:off x="1371600" y="609600"/>
            <a:ext cx="7315200" cy="5486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chemeClr val="tx2">
                    <a:satMod val="130000"/>
                  </a:schemeClr>
                </a:solidFill>
              </a:rPr>
              <a:t>1. INTRODUCTION</a:t>
            </a:r>
            <a:endParaRPr lang="en-US" dirty="0">
              <a:solidFill>
                <a:schemeClr val="tx2">
                  <a:satMod val="130000"/>
                </a:schemeClr>
              </a:solidFill>
            </a:endParaRPr>
          </a:p>
        </p:txBody>
      </p:sp>
      <p:sp>
        <p:nvSpPr>
          <p:cNvPr id="5" name="Subtitle 4"/>
          <p:cNvSpPr>
            <a:spLocks noGrp="1"/>
          </p:cNvSpPr>
          <p:nvPr>
            <p:ph idx="1"/>
          </p:nvPr>
        </p:nvSpPr>
        <p:spPr>
          <a:xfrm>
            <a:off x="1435100" y="1447800"/>
            <a:ext cx="7499350" cy="4648200"/>
          </a:xfrm>
        </p:spPr>
        <p:txBody>
          <a:bodyPr>
            <a:normAutofit/>
          </a:bodyPr>
          <a:lstStyle/>
          <a:p>
            <a:pPr>
              <a:buNone/>
            </a:pPr>
            <a:r>
              <a:rPr lang="en-US" sz="2000" dirty="0" smtClean="0"/>
              <a:t>    </a:t>
            </a:r>
            <a:r>
              <a:rPr lang="en-US" sz="2000" b="1" dirty="0" smtClean="0"/>
              <a:t>Modulation</a:t>
            </a:r>
            <a:r>
              <a:rPr lang="en-US" sz="2000" dirty="0" smtClean="0"/>
              <a:t> is the process of varying one or more properties of a periodic waveform, called the </a:t>
            </a:r>
            <a:r>
              <a:rPr lang="en-US" sz="2000" i="1" dirty="0" smtClean="0"/>
              <a:t>carrier </a:t>
            </a:r>
            <a:r>
              <a:rPr lang="en-US" sz="2000" i="1" dirty="0" smtClean="0"/>
              <a:t>signal,</a:t>
            </a:r>
            <a:r>
              <a:rPr lang="en-US" sz="2000" dirty="0" smtClean="0"/>
              <a:t> </a:t>
            </a:r>
            <a:r>
              <a:rPr lang="en-US" sz="2000" dirty="0" smtClean="0"/>
              <a:t>with a modulating signal that typically contains information to be transmitted. Most radio systems in the 20th century used frequency modulation (FM) or amplitude modulation (AM) for radio broadcast.</a:t>
            </a:r>
          </a:p>
          <a:p>
            <a:pPr>
              <a:buNone/>
            </a:pPr>
            <a:endParaRPr lang="en-US" sz="2000" dirty="0" smtClean="0"/>
          </a:p>
          <a:p>
            <a:pPr>
              <a:buNone/>
            </a:pPr>
            <a:endParaRPr lang="en-US" sz="2000" dirty="0" smtClean="0"/>
          </a:p>
          <a:p>
            <a:pPr>
              <a:buNone/>
            </a:pPr>
            <a:r>
              <a:rPr lang="en-US" sz="2000" dirty="0" smtClean="0"/>
              <a:t>     A </a:t>
            </a:r>
            <a:r>
              <a:rPr lang="en-US" sz="2000" b="1" dirty="0" smtClean="0"/>
              <a:t>modulator</a:t>
            </a:r>
            <a:r>
              <a:rPr lang="en-US" sz="2000" dirty="0" smtClean="0"/>
              <a:t> is a device that performs modulation. A </a:t>
            </a:r>
            <a:r>
              <a:rPr lang="en-US" sz="2000" b="1" dirty="0" smtClean="0"/>
              <a:t>demodulator</a:t>
            </a:r>
            <a:r>
              <a:rPr lang="en-US" sz="2000" dirty="0" smtClean="0"/>
              <a:t> is a device that performs demodulation, the inverse of modulation. A modem (from </a:t>
            </a:r>
            <a:r>
              <a:rPr lang="en-US" sz="2000" b="1" dirty="0" smtClean="0"/>
              <a:t>mo</a:t>
            </a:r>
            <a:r>
              <a:rPr lang="en-US" sz="2000" dirty="0" smtClean="0"/>
              <a:t>dulator–</a:t>
            </a:r>
            <a:r>
              <a:rPr lang="en-US" sz="2000" b="1" dirty="0" smtClean="0"/>
              <a:t>dem</a:t>
            </a:r>
            <a:r>
              <a:rPr lang="en-US" sz="2000" dirty="0" smtClean="0"/>
              <a:t>odulator) can perform both operations.</a:t>
            </a:r>
          </a:p>
          <a:p>
            <a:pPr eaLnBrk="1" fontAlgn="auto" hangingPunct="1">
              <a:spcAft>
                <a:spcPts val="0"/>
              </a:spcAft>
              <a:buFont typeface="Wingdings 2"/>
              <a:buNone/>
              <a:defRPr/>
            </a:pPr>
            <a:endParaRPr lang="en-US" sz="2000" u="sng" dirty="0"/>
          </a:p>
        </p:txBody>
      </p:sp>
      <p:sp>
        <p:nvSpPr>
          <p:cNvPr id="3" name="Footer Placeholder 2"/>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4" name="Slide Number Placeholder 3"/>
          <p:cNvSpPr>
            <a:spLocks noGrp="1"/>
          </p:cNvSpPr>
          <p:nvPr>
            <p:ph type="sldNum" sz="quarter" idx="12"/>
          </p:nvPr>
        </p:nvSpPr>
        <p:spPr/>
        <p:txBody>
          <a:bodyPr/>
          <a:lstStyle/>
          <a:p>
            <a:pPr>
              <a:defRPr/>
            </a:pPr>
            <a:fld id="{9445895B-9866-4C5A-ABA8-BC77AF2BACEF}"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838200"/>
          </a:xfrm>
        </p:spPr>
        <p:txBody>
          <a:bodyPr/>
          <a:lstStyle/>
          <a:p>
            <a:pPr eaLnBrk="1" fontAlgn="auto" hangingPunct="1">
              <a:spcAft>
                <a:spcPts val="0"/>
              </a:spcAft>
              <a:defRPr/>
            </a:pPr>
            <a:r>
              <a:rPr lang="en-US" dirty="0" smtClean="0">
                <a:solidFill>
                  <a:schemeClr val="tx2">
                    <a:satMod val="130000"/>
                  </a:schemeClr>
                </a:solidFill>
              </a:rPr>
              <a:t>DSB-SC</a:t>
            </a:r>
            <a:endParaRPr lang="en-US" dirty="0">
              <a:solidFill>
                <a:schemeClr val="tx2">
                  <a:satMod val="130000"/>
                </a:schemeClr>
              </a:solidFill>
            </a:endParaRPr>
          </a:p>
        </p:txBody>
      </p:sp>
      <p:sp>
        <p:nvSpPr>
          <p:cNvPr id="27651" name="Content Placeholder 2"/>
          <p:cNvSpPr>
            <a:spLocks noGrp="1"/>
          </p:cNvSpPr>
          <p:nvPr>
            <p:ph idx="1"/>
          </p:nvPr>
        </p:nvSpPr>
        <p:spPr>
          <a:xfrm>
            <a:off x="1371600" y="914400"/>
            <a:ext cx="7562850" cy="2590800"/>
          </a:xfrm>
        </p:spPr>
        <p:txBody>
          <a:bodyPr/>
          <a:lstStyle/>
          <a:p>
            <a:pPr eaLnBrk="1" hangingPunct="1">
              <a:buFont typeface="Wingdings 2" pitchFamily="18" charset="2"/>
              <a:buNone/>
            </a:pPr>
            <a:r>
              <a:rPr lang="en-US" sz="1800" b="1" smtClean="0"/>
              <a:t>DSB</a:t>
            </a:r>
            <a:r>
              <a:rPr lang="en-US" sz="1800" smtClean="0"/>
              <a:t>-</a:t>
            </a:r>
            <a:r>
              <a:rPr lang="en-US" sz="1800" b="1" smtClean="0"/>
              <a:t>SC</a:t>
            </a:r>
            <a:r>
              <a:rPr lang="en-US" sz="1800" smtClean="0"/>
              <a:t> is an amplitude modulated wave transmission scheme in which only sidebands are transmitted and the carrier is not transmitted as it gets suppressed. ... Thus only sidebands are transmitted that contains information. This results in saving of power used in transmission.</a:t>
            </a:r>
          </a:p>
          <a:p>
            <a:pPr eaLnBrk="1" hangingPunct="1">
              <a:buFont typeface="Wingdings 2" pitchFamily="18" charset="2"/>
              <a:buNone/>
            </a:pPr>
            <a:r>
              <a:rPr lang="en-US" sz="1800" smtClean="0"/>
              <a:t>     A normal system also termed as </a:t>
            </a:r>
            <a:r>
              <a:rPr lang="en-US" sz="1800" b="1" smtClean="0"/>
              <a:t>Double Sideband Full Carrier (DSB-FC)</a:t>
            </a:r>
            <a:r>
              <a:rPr lang="en-US" sz="1800" smtClean="0"/>
              <a:t> system, </a:t>
            </a:r>
            <a:r>
              <a:rPr lang="en-US" sz="1800" b="1" smtClean="0"/>
              <a:t>transmits carrier</a:t>
            </a:r>
            <a:r>
              <a:rPr lang="en-US" sz="1800" smtClean="0"/>
              <a:t> along with the</a:t>
            </a:r>
            <a:r>
              <a:rPr lang="en-US" sz="1800" b="1" smtClean="0"/>
              <a:t> two sidebands</a:t>
            </a:r>
            <a:r>
              <a:rPr lang="en-US" sz="1800" smtClean="0"/>
              <a:t>. Hence, resulting in a considerable power loss. So, DSB-SC system is used in order to overcome the drawback of DSB-FC system.</a:t>
            </a:r>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C45EBF2B-FDEF-436B-89CB-3E78BF4227D8}" type="slidenum">
              <a:rPr lang="en-US"/>
              <a:pPr>
                <a:defRPr/>
              </a:pPr>
              <a:t>20</a:t>
            </a:fld>
            <a:endParaRPr lang="en-US"/>
          </a:p>
        </p:txBody>
      </p:sp>
      <p:pic>
        <p:nvPicPr>
          <p:cNvPr id="27654" name="Picture 2" descr="C:\Users\anup\Desktop\New folder\waveform-for-DSBSC-system.jpg"/>
          <p:cNvPicPr>
            <a:picLocks noChangeAspect="1" noChangeArrowheads="1"/>
          </p:cNvPicPr>
          <p:nvPr/>
        </p:nvPicPr>
        <p:blipFill>
          <a:blip r:embed="rId2"/>
          <a:srcRect/>
          <a:stretch>
            <a:fillRect/>
          </a:stretch>
        </p:blipFill>
        <p:spPr bwMode="auto">
          <a:xfrm>
            <a:off x="6400800" y="3048000"/>
            <a:ext cx="2133600" cy="3173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715250" cy="762000"/>
          </a:xfrm>
        </p:spPr>
        <p:txBody>
          <a:bodyPr/>
          <a:lstStyle/>
          <a:p>
            <a:pPr eaLnBrk="1" fontAlgn="auto" hangingPunct="1">
              <a:spcAft>
                <a:spcPts val="0"/>
              </a:spcAft>
              <a:defRPr/>
            </a:pPr>
            <a:r>
              <a:rPr lang="en-US" dirty="0" smtClean="0">
                <a:solidFill>
                  <a:schemeClr val="tx2">
                    <a:satMod val="130000"/>
                  </a:schemeClr>
                </a:solidFill>
              </a:rPr>
              <a:t>DSB-SC Modulation</a:t>
            </a:r>
            <a:endParaRPr lang="en-US" dirty="0">
              <a:solidFill>
                <a:schemeClr val="tx2">
                  <a:satMod val="130000"/>
                </a:schemeClr>
              </a:solidFill>
            </a:endParaRPr>
          </a:p>
        </p:txBody>
      </p:sp>
      <p:sp>
        <p:nvSpPr>
          <p:cNvPr id="28675" name="Content Placeholder 2"/>
          <p:cNvSpPr>
            <a:spLocks noGrp="1"/>
          </p:cNvSpPr>
          <p:nvPr>
            <p:ph idx="1"/>
          </p:nvPr>
        </p:nvSpPr>
        <p:spPr>
          <a:xfrm>
            <a:off x="1219200" y="1143000"/>
            <a:ext cx="7715250" cy="1676400"/>
          </a:xfrm>
        </p:spPr>
        <p:txBody>
          <a:bodyPr/>
          <a:lstStyle/>
          <a:p>
            <a:pPr eaLnBrk="1" hangingPunct="1">
              <a:buFont typeface="Wingdings 2" pitchFamily="18" charset="2"/>
              <a:buNone/>
            </a:pPr>
            <a:r>
              <a:rPr lang="en-US" sz="2000" smtClean="0"/>
              <a:t>    In the process of Amplitude Modulation, the modulated wave consists of the carrier wave and two sidebands. The modulated wave has the information only in the sidebands. </a:t>
            </a:r>
            <a:r>
              <a:rPr lang="en-US" sz="2000" b="1" smtClean="0"/>
              <a:t>Sideband</a:t>
            </a:r>
            <a:r>
              <a:rPr lang="en-US" sz="2000" smtClean="0"/>
              <a:t> is nothing but a band of frequencies, containing power, which are the lower and higher frequencies of the carrier frequency.</a:t>
            </a:r>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EC518FA7-5DE8-4D74-B93D-6863AB199984}" type="slidenum">
              <a:rPr lang="en-US"/>
              <a:pPr>
                <a:defRPr/>
              </a:pPr>
              <a:t>21</a:t>
            </a:fld>
            <a:endParaRPr lang="en-US"/>
          </a:p>
        </p:txBody>
      </p:sp>
      <p:pic>
        <p:nvPicPr>
          <p:cNvPr id="28678" name="Picture 3" descr="C:\Users\anup\Desktop\New folder\double_sideband_suppressesd_carrier.jpg"/>
          <p:cNvPicPr>
            <a:picLocks noChangeAspect="1" noChangeArrowheads="1"/>
          </p:cNvPicPr>
          <p:nvPr/>
        </p:nvPicPr>
        <p:blipFill>
          <a:blip r:embed="rId2"/>
          <a:srcRect/>
          <a:stretch>
            <a:fillRect/>
          </a:stretch>
        </p:blipFill>
        <p:spPr bwMode="auto">
          <a:xfrm>
            <a:off x="3276600" y="2819400"/>
            <a:ext cx="5586413"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914400"/>
          </a:xfrm>
        </p:spPr>
        <p:txBody>
          <a:bodyPr/>
          <a:lstStyle/>
          <a:p>
            <a:pPr eaLnBrk="1" fontAlgn="auto" hangingPunct="1">
              <a:spcAft>
                <a:spcPts val="0"/>
              </a:spcAft>
              <a:defRPr/>
            </a:pPr>
            <a:r>
              <a:rPr lang="en-US" dirty="0" smtClean="0">
                <a:solidFill>
                  <a:schemeClr val="tx2">
                    <a:satMod val="130000"/>
                  </a:schemeClr>
                </a:solidFill>
              </a:rPr>
              <a:t>DSB-SC Area of Application</a:t>
            </a:r>
            <a:endParaRPr lang="en-US" dirty="0">
              <a:solidFill>
                <a:schemeClr val="tx2">
                  <a:satMod val="130000"/>
                </a:schemeClr>
              </a:solidFill>
            </a:endParaRPr>
          </a:p>
        </p:txBody>
      </p:sp>
      <p:sp>
        <p:nvSpPr>
          <p:cNvPr id="29699" name="Content Placeholder 2"/>
          <p:cNvSpPr>
            <a:spLocks noGrp="1"/>
          </p:cNvSpPr>
          <p:nvPr>
            <p:ph idx="1"/>
          </p:nvPr>
        </p:nvSpPr>
        <p:spPr>
          <a:xfrm>
            <a:off x="1295400" y="1066800"/>
            <a:ext cx="7639050" cy="4114800"/>
          </a:xfrm>
        </p:spPr>
        <p:txBody>
          <a:bodyPr/>
          <a:lstStyle/>
          <a:p>
            <a:pPr eaLnBrk="1" hangingPunct="1"/>
            <a:r>
              <a:rPr lang="en-US" sz="2800" smtClean="0"/>
              <a:t>TV broadcasting</a:t>
            </a:r>
          </a:p>
          <a:p>
            <a:pPr eaLnBrk="1" hangingPunct="1"/>
            <a:r>
              <a:rPr lang="en-US" sz="2800" smtClean="0"/>
              <a:t>Air traffic control radios</a:t>
            </a:r>
          </a:p>
          <a:p>
            <a:pPr eaLnBrk="1" hangingPunct="1"/>
            <a:r>
              <a:rPr lang="en-US" sz="2800" smtClean="0"/>
              <a:t>key less remotes</a:t>
            </a:r>
          </a:p>
          <a:p>
            <a:pPr eaLnBrk="1" hangingPunct="1"/>
            <a:r>
              <a:rPr lang="en-US" sz="2800" smtClean="0"/>
              <a:t>DSB-SC is a technique used in electronic communication, most commonly for transmitting information via a radio carrier wave.</a:t>
            </a:r>
          </a:p>
          <a:p>
            <a:pPr eaLnBrk="1" hangingPunct="1"/>
            <a:r>
              <a:rPr lang="en-US" sz="2800" smtClean="0"/>
              <a:t>DSB-SC used in stereo transmission of FM radio.</a:t>
            </a:r>
          </a:p>
          <a:p>
            <a:pPr eaLnBrk="1" hangingPunct="1"/>
            <a:r>
              <a:rPr lang="en-US" sz="2800" smtClean="0"/>
              <a:t>Two way radio communications.</a:t>
            </a:r>
          </a:p>
          <a:p>
            <a:pPr eaLnBrk="1" hangingPunct="1">
              <a:buFont typeface="Wingdings 2" pitchFamily="18" charset="2"/>
              <a:buNone/>
            </a:pPr>
            <a:endParaRPr lang="en-US" smtClean="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895910E9-2D9D-42D1-9913-ECF21417F216}"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762000"/>
          </a:xfrm>
        </p:spPr>
        <p:txBody>
          <a:bodyPr/>
          <a:lstStyle/>
          <a:p>
            <a:pPr eaLnBrk="1" fontAlgn="auto" hangingPunct="1">
              <a:spcAft>
                <a:spcPts val="0"/>
              </a:spcAft>
              <a:defRPr/>
            </a:pPr>
            <a:r>
              <a:rPr lang="en-US" dirty="0" smtClean="0">
                <a:solidFill>
                  <a:schemeClr val="tx2">
                    <a:satMod val="130000"/>
                  </a:schemeClr>
                </a:solidFill>
              </a:rPr>
              <a:t>SSB-SC</a:t>
            </a:r>
            <a:endParaRPr lang="en-US" dirty="0">
              <a:solidFill>
                <a:schemeClr val="tx2">
                  <a:satMod val="130000"/>
                </a:schemeClr>
              </a:solidFill>
            </a:endParaRPr>
          </a:p>
        </p:txBody>
      </p:sp>
      <p:sp>
        <p:nvSpPr>
          <p:cNvPr id="30723" name="Content Placeholder 2"/>
          <p:cNvSpPr>
            <a:spLocks noGrp="1"/>
          </p:cNvSpPr>
          <p:nvPr>
            <p:ph idx="1"/>
          </p:nvPr>
        </p:nvSpPr>
        <p:spPr>
          <a:xfrm>
            <a:off x="1219200" y="990600"/>
            <a:ext cx="7715250" cy="1752600"/>
          </a:xfrm>
        </p:spPr>
        <p:txBody>
          <a:bodyPr/>
          <a:lstStyle/>
          <a:p>
            <a:pPr eaLnBrk="1" hangingPunct="1">
              <a:buFont typeface="Wingdings 2" pitchFamily="18" charset="2"/>
              <a:buNone/>
            </a:pPr>
            <a:r>
              <a:rPr lang="en-US" sz="2000" smtClean="0"/>
              <a:t>    In radio communications, </a:t>
            </a:r>
            <a:r>
              <a:rPr lang="en-US" sz="2000" b="1" smtClean="0"/>
              <a:t>single-sideband modulation</a:t>
            </a:r>
            <a:r>
              <a:rPr lang="en-US" sz="2000" smtClean="0"/>
              <a:t> (</a:t>
            </a:r>
            <a:r>
              <a:rPr lang="en-US" sz="2000" b="1" smtClean="0"/>
              <a:t>SSB</a:t>
            </a:r>
            <a:r>
              <a:rPr lang="en-US" sz="2000" smtClean="0"/>
              <a:t>) or </a:t>
            </a:r>
            <a:r>
              <a:rPr lang="en-US" sz="2000" b="1" smtClean="0"/>
              <a:t>single-sideband</a:t>
            </a:r>
            <a:r>
              <a:rPr lang="en-US" sz="2000" smtClean="0"/>
              <a:t> suppressed-carrier </a:t>
            </a:r>
            <a:r>
              <a:rPr lang="en-US" sz="2000" b="1" smtClean="0"/>
              <a:t>modulation</a:t>
            </a:r>
            <a:r>
              <a:rPr lang="en-US" sz="2000" smtClean="0"/>
              <a:t> (</a:t>
            </a:r>
            <a:r>
              <a:rPr lang="en-US" sz="2000" b="1" smtClean="0"/>
              <a:t>SSB</a:t>
            </a:r>
            <a:r>
              <a:rPr lang="en-US" sz="2000" smtClean="0"/>
              <a:t>-</a:t>
            </a:r>
            <a:r>
              <a:rPr lang="en-US" sz="2000" b="1" smtClean="0"/>
              <a:t>SC</a:t>
            </a:r>
            <a:r>
              <a:rPr lang="en-US" sz="2000" smtClean="0"/>
              <a:t>) is a type of </a:t>
            </a:r>
            <a:r>
              <a:rPr lang="en-US" sz="2000" b="1" smtClean="0"/>
              <a:t>modulation</a:t>
            </a:r>
            <a:r>
              <a:rPr lang="en-US" sz="2000" smtClean="0"/>
              <a:t> used to transmit information, such as an audio signal, by radio waves. A refinement of amplitude </a:t>
            </a:r>
            <a:r>
              <a:rPr lang="en-US" sz="2000" b="1" smtClean="0"/>
              <a:t>modulation</a:t>
            </a:r>
            <a:r>
              <a:rPr lang="en-US" sz="2000" smtClean="0"/>
              <a:t>, it uses transmitter power and bandwidth more efficiently.</a:t>
            </a:r>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559637E8-58E7-4AF1-A46F-F83BE99778E7}" type="slidenum">
              <a:rPr lang="en-US"/>
              <a:pPr>
                <a:defRPr/>
              </a:pPr>
              <a:t>23</a:t>
            </a:fld>
            <a:endParaRPr lang="en-US"/>
          </a:p>
        </p:txBody>
      </p:sp>
      <p:pic>
        <p:nvPicPr>
          <p:cNvPr id="30726" name="Picture 3" descr="C:\Users\anup\Desktop\New folder\Frequency-spectrum-of-SSB-signal.png"/>
          <p:cNvPicPr>
            <a:picLocks noChangeAspect="1" noChangeArrowheads="1"/>
          </p:cNvPicPr>
          <p:nvPr/>
        </p:nvPicPr>
        <p:blipFill>
          <a:blip r:embed="rId2"/>
          <a:srcRect/>
          <a:stretch>
            <a:fillRect/>
          </a:stretch>
        </p:blipFill>
        <p:spPr bwMode="auto">
          <a:xfrm>
            <a:off x="3505200" y="2590800"/>
            <a:ext cx="5205413" cy="362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715250" cy="762000"/>
          </a:xfrm>
        </p:spPr>
        <p:txBody>
          <a:bodyPr/>
          <a:lstStyle/>
          <a:p>
            <a:pPr eaLnBrk="1" fontAlgn="auto" hangingPunct="1">
              <a:spcAft>
                <a:spcPts val="0"/>
              </a:spcAft>
              <a:defRPr/>
            </a:pPr>
            <a:r>
              <a:rPr lang="en-US" dirty="0" smtClean="0">
                <a:solidFill>
                  <a:schemeClr val="tx2">
                    <a:satMod val="130000"/>
                  </a:schemeClr>
                </a:solidFill>
              </a:rPr>
              <a:t>SSB-SC Modulation</a:t>
            </a:r>
            <a:endParaRPr lang="en-US" dirty="0">
              <a:solidFill>
                <a:schemeClr val="tx2">
                  <a:satMod val="130000"/>
                </a:schemeClr>
              </a:solidFill>
            </a:endParaRPr>
          </a:p>
        </p:txBody>
      </p:sp>
      <p:sp>
        <p:nvSpPr>
          <p:cNvPr id="3" name="Content Placeholder 2"/>
          <p:cNvSpPr>
            <a:spLocks noGrp="1"/>
          </p:cNvSpPr>
          <p:nvPr>
            <p:ph idx="1"/>
          </p:nvPr>
        </p:nvSpPr>
        <p:spPr>
          <a:xfrm>
            <a:off x="1295400" y="1143000"/>
            <a:ext cx="7639050" cy="2362200"/>
          </a:xfrm>
        </p:spPr>
        <p:txBody>
          <a:bodyPr>
            <a:normAutofit fontScale="62500" lnSpcReduction="20000"/>
          </a:bodyPr>
          <a:lstStyle/>
          <a:p>
            <a:pPr marL="365760" indent="-283464" eaLnBrk="1" hangingPunct="1">
              <a:spcAft>
                <a:spcPts val="0"/>
              </a:spcAft>
              <a:buFont typeface="Wingdings 2"/>
              <a:buChar char=""/>
              <a:defRPr/>
            </a:pPr>
            <a:r>
              <a:rPr lang="en-US" dirty="0" smtClean="0"/>
              <a:t>Single sideband, SSB modulation is basically a derivative of amplitude modulation, AM. By removing some of the components of the ordinary AM signal it is possible to significantly improve its efficiency.</a:t>
            </a:r>
          </a:p>
          <a:p>
            <a:pPr marL="365760" indent="-283464" eaLnBrk="1" hangingPunct="1">
              <a:spcAft>
                <a:spcPts val="0"/>
              </a:spcAft>
              <a:buFont typeface="Wingdings 2"/>
              <a:buChar char=""/>
              <a:defRPr/>
            </a:pPr>
            <a:r>
              <a:rPr lang="en-US" dirty="0" smtClean="0"/>
              <a:t>It is possible to see how an AM signal can be improved by looking at the spectrum of the signal. When a steady state carrier is modulated with an audio signal, for example a tone of 1 kHz, then two smaller signals are seen at frequencies 1 kHz above and below the main carrier.</a:t>
            </a:r>
          </a:p>
          <a:p>
            <a:pPr marL="365760" indent="-283464" eaLnBrk="1" fontAlgn="auto" hangingPunct="1">
              <a:spcAft>
                <a:spcPts val="0"/>
              </a:spcAft>
              <a:buFont typeface="Wingdings 2"/>
              <a:buNone/>
              <a:defRPr/>
            </a:pPr>
            <a:endParaRPr lang="en-US"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BF1D2930-DA37-4CB1-A49A-5E5FC55A7A10}" type="slidenum">
              <a:rPr lang="en-US"/>
              <a:pPr>
                <a:defRPr/>
              </a:pPr>
              <a:t>24</a:t>
            </a:fld>
            <a:endParaRPr lang="en-US"/>
          </a:p>
        </p:txBody>
      </p:sp>
      <p:pic>
        <p:nvPicPr>
          <p:cNvPr id="31750" name="Picture 2" descr="C:\Users\anup\Desktop\New folder\ssbsc_system.jpg"/>
          <p:cNvPicPr>
            <a:picLocks noChangeAspect="1" noChangeArrowheads="1"/>
          </p:cNvPicPr>
          <p:nvPr/>
        </p:nvPicPr>
        <p:blipFill>
          <a:blip r:embed="rId2"/>
          <a:srcRect/>
          <a:stretch>
            <a:fillRect/>
          </a:stretch>
        </p:blipFill>
        <p:spPr bwMode="auto">
          <a:xfrm>
            <a:off x="4572000" y="3124200"/>
            <a:ext cx="38862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838200"/>
          </a:xfrm>
        </p:spPr>
        <p:txBody>
          <a:bodyPr/>
          <a:lstStyle/>
          <a:p>
            <a:pPr eaLnBrk="1" fontAlgn="auto" hangingPunct="1">
              <a:spcAft>
                <a:spcPts val="0"/>
              </a:spcAft>
              <a:defRPr/>
            </a:pPr>
            <a:r>
              <a:rPr lang="en-US" dirty="0" smtClean="0">
                <a:solidFill>
                  <a:schemeClr val="tx2">
                    <a:satMod val="130000"/>
                  </a:schemeClr>
                </a:solidFill>
              </a:rPr>
              <a:t>SSB-SC Area of Application</a:t>
            </a:r>
            <a:endParaRPr lang="en-US" dirty="0">
              <a:solidFill>
                <a:schemeClr val="tx2">
                  <a:satMod val="130000"/>
                </a:schemeClr>
              </a:solidFill>
            </a:endParaRPr>
          </a:p>
        </p:txBody>
      </p:sp>
      <p:sp>
        <p:nvSpPr>
          <p:cNvPr id="32771" name="Content Placeholder 2"/>
          <p:cNvSpPr>
            <a:spLocks noGrp="1"/>
          </p:cNvSpPr>
          <p:nvPr>
            <p:ph idx="1"/>
          </p:nvPr>
        </p:nvSpPr>
        <p:spPr>
          <a:xfrm>
            <a:off x="1219200" y="1143000"/>
            <a:ext cx="7715250" cy="4495800"/>
          </a:xfrm>
        </p:spPr>
        <p:txBody>
          <a:bodyPr/>
          <a:lstStyle/>
          <a:p>
            <a:pPr eaLnBrk="1" hangingPunct="1"/>
            <a:r>
              <a:rPr lang="en-US" sz="2800" smtClean="0"/>
              <a:t>For power saving requirements and low bandwidth requirements.</a:t>
            </a:r>
          </a:p>
          <a:p>
            <a:pPr eaLnBrk="1" hangingPunct="1"/>
            <a:r>
              <a:rPr lang="en-US" sz="2800" smtClean="0"/>
              <a:t>In land, air, and maritime mobile communications.</a:t>
            </a:r>
          </a:p>
          <a:p>
            <a:pPr eaLnBrk="1" hangingPunct="1"/>
            <a:r>
              <a:rPr lang="en-US" sz="2800" smtClean="0"/>
              <a:t>In point-to-point communications.</a:t>
            </a:r>
          </a:p>
          <a:p>
            <a:pPr eaLnBrk="1" hangingPunct="1"/>
            <a:r>
              <a:rPr lang="en-US" sz="2800" smtClean="0"/>
              <a:t>In radio communications.</a:t>
            </a:r>
          </a:p>
          <a:p>
            <a:pPr eaLnBrk="1" hangingPunct="1"/>
            <a:r>
              <a:rPr lang="en-US" sz="2800" smtClean="0"/>
              <a:t>In television, telemetry, and radar communications.</a:t>
            </a:r>
          </a:p>
          <a:p>
            <a:pPr eaLnBrk="1" hangingPunct="1"/>
            <a:r>
              <a:rPr lang="en-US" sz="2800" smtClean="0"/>
              <a:t>In military communications, such as amateur radio, etc.</a:t>
            </a:r>
          </a:p>
          <a:p>
            <a:pPr eaLnBrk="1" hangingPunct="1">
              <a:buFont typeface="Wingdings 2" pitchFamily="18" charset="2"/>
              <a:buNone/>
            </a:pPr>
            <a:endParaRPr lang="en-US" smtClean="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C18D36B8-B8B7-49B3-91E4-6465EB9B395F}" type="slidenum">
              <a:rPr lang="en-US"/>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762000"/>
          </a:xfrm>
        </p:spPr>
        <p:txBody>
          <a:bodyPr/>
          <a:lstStyle/>
          <a:p>
            <a:pPr eaLnBrk="1" fontAlgn="auto" hangingPunct="1">
              <a:spcAft>
                <a:spcPts val="0"/>
              </a:spcAft>
              <a:defRPr/>
            </a:pPr>
            <a:r>
              <a:rPr lang="en-US" dirty="0" smtClean="0">
                <a:solidFill>
                  <a:schemeClr val="tx2">
                    <a:satMod val="130000"/>
                  </a:schemeClr>
                </a:solidFill>
              </a:rPr>
              <a:t>ISB </a:t>
            </a:r>
            <a:endParaRPr lang="en-US" dirty="0">
              <a:solidFill>
                <a:schemeClr val="tx2">
                  <a:satMod val="130000"/>
                </a:schemeClr>
              </a:solidFill>
            </a:endParaRPr>
          </a:p>
        </p:txBody>
      </p:sp>
      <p:sp>
        <p:nvSpPr>
          <p:cNvPr id="3" name="Content Placeholder 2"/>
          <p:cNvSpPr>
            <a:spLocks noGrp="1"/>
          </p:cNvSpPr>
          <p:nvPr>
            <p:ph idx="1"/>
          </p:nvPr>
        </p:nvSpPr>
        <p:spPr>
          <a:xfrm>
            <a:off x="1219200" y="1066800"/>
            <a:ext cx="7715250" cy="1447800"/>
          </a:xfrm>
        </p:spPr>
        <p:txBody>
          <a:bodyPr>
            <a:normAutofit fontScale="70000" lnSpcReduction="20000"/>
          </a:bodyPr>
          <a:lstStyle/>
          <a:p>
            <a:pPr marL="365760" indent="-283464" eaLnBrk="1" fontAlgn="auto" hangingPunct="1">
              <a:spcAft>
                <a:spcPts val="0"/>
              </a:spcAft>
              <a:buFont typeface="Wingdings 2"/>
              <a:buNone/>
              <a:defRPr/>
            </a:pPr>
            <a:r>
              <a:rPr lang="en-US" dirty="0" smtClean="0"/>
              <a:t>In radio communications, a </a:t>
            </a:r>
            <a:r>
              <a:rPr lang="en-US" b="1" dirty="0" smtClean="0"/>
              <a:t>sideband is</a:t>
            </a:r>
            <a:r>
              <a:rPr lang="en-US" dirty="0" smtClean="0"/>
              <a:t> a band of frequencies higher than or lower than the carrier frequency, that are the result of the modulation process. The </a:t>
            </a:r>
            <a:r>
              <a:rPr lang="en-US" b="1" dirty="0" smtClean="0"/>
              <a:t>sidebands</a:t>
            </a:r>
            <a:r>
              <a:rPr lang="en-US" dirty="0" smtClean="0"/>
              <a:t> carry the information transmitted by the radio signal.</a:t>
            </a:r>
            <a:endParaRPr lang="en-US"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3E84E91A-CC0E-4E6A-A70F-8E5B24AAE611}" type="slidenum">
              <a:rPr lang="en-US"/>
              <a:pPr>
                <a:defRPr/>
              </a:pPr>
              <a:t>26</a:t>
            </a:fld>
            <a:endParaRPr lang="en-US"/>
          </a:p>
        </p:txBody>
      </p:sp>
      <p:pic>
        <p:nvPicPr>
          <p:cNvPr id="33798" name="Picture 2" descr="C:\Users\anup\Desktop\New folder\maxresdefault.jpg"/>
          <p:cNvPicPr>
            <a:picLocks noChangeAspect="1" noChangeArrowheads="1"/>
          </p:cNvPicPr>
          <p:nvPr/>
        </p:nvPicPr>
        <p:blipFill>
          <a:blip r:embed="rId2"/>
          <a:srcRect l="12628" r="12755"/>
          <a:stretch>
            <a:fillRect/>
          </a:stretch>
        </p:blipFill>
        <p:spPr bwMode="auto">
          <a:xfrm>
            <a:off x="3581400" y="2286000"/>
            <a:ext cx="49530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838200"/>
          </a:xfrm>
        </p:spPr>
        <p:txBody>
          <a:bodyPr/>
          <a:lstStyle/>
          <a:p>
            <a:pPr eaLnBrk="1" fontAlgn="auto" hangingPunct="1">
              <a:spcAft>
                <a:spcPts val="0"/>
              </a:spcAft>
              <a:defRPr/>
            </a:pPr>
            <a:r>
              <a:rPr lang="en-US" dirty="0" smtClean="0">
                <a:solidFill>
                  <a:schemeClr val="tx2">
                    <a:satMod val="130000"/>
                  </a:schemeClr>
                </a:solidFill>
              </a:rPr>
              <a:t>ISB Modulation</a:t>
            </a:r>
            <a:endParaRPr lang="en-US" dirty="0">
              <a:solidFill>
                <a:schemeClr val="tx2">
                  <a:satMod val="130000"/>
                </a:schemeClr>
              </a:solidFill>
            </a:endParaRPr>
          </a:p>
        </p:txBody>
      </p:sp>
      <p:sp>
        <p:nvSpPr>
          <p:cNvPr id="34819" name="Content Placeholder 2"/>
          <p:cNvSpPr>
            <a:spLocks noGrp="1"/>
          </p:cNvSpPr>
          <p:nvPr>
            <p:ph idx="1"/>
          </p:nvPr>
        </p:nvSpPr>
        <p:spPr>
          <a:xfrm>
            <a:off x="1219200" y="1066800"/>
            <a:ext cx="7715250" cy="1828800"/>
          </a:xfrm>
        </p:spPr>
        <p:txBody>
          <a:bodyPr/>
          <a:lstStyle/>
          <a:p>
            <a:pPr eaLnBrk="1" hangingPunct="1">
              <a:buFont typeface="Wingdings 2" pitchFamily="18" charset="2"/>
              <a:buNone/>
            </a:pPr>
            <a:r>
              <a:rPr lang="en-US" sz="2400" b="1" smtClean="0"/>
              <a:t>Independent sideband</a:t>
            </a:r>
            <a:r>
              <a:rPr lang="en-US" sz="2400" smtClean="0"/>
              <a:t> (</a:t>
            </a:r>
            <a:r>
              <a:rPr lang="en-US" sz="2400" b="1" smtClean="0"/>
              <a:t>ISB</a:t>
            </a:r>
            <a:r>
              <a:rPr lang="en-US" sz="2400" smtClean="0"/>
              <a:t>) is an AM single sideband mode which is used with some AM radio transmissions. Normally each sideband carries identical information, but </a:t>
            </a:r>
            <a:r>
              <a:rPr lang="en-US" sz="2400" b="1" smtClean="0"/>
              <a:t>ISB modulates</a:t>
            </a:r>
            <a:r>
              <a:rPr lang="en-US" sz="2400" smtClean="0"/>
              <a:t> two different input signals — one on the upper sideband, the other on the lower sideband.</a:t>
            </a:r>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A191E211-3D0C-4296-ACA7-AC9DC3776B28}" type="slidenum">
              <a:rPr lang="en-US"/>
              <a:pPr>
                <a:defRPr/>
              </a:pPr>
              <a:t>27</a:t>
            </a:fld>
            <a:endParaRPr lang="en-US"/>
          </a:p>
        </p:txBody>
      </p:sp>
      <p:pic>
        <p:nvPicPr>
          <p:cNvPr id="34822" name="Picture 6" descr="C:\Users\anup\Desktop\New folder\eeng-3810-chapter-4-47-638.jpg"/>
          <p:cNvPicPr>
            <a:picLocks noChangeAspect="1" noChangeArrowheads="1"/>
          </p:cNvPicPr>
          <p:nvPr/>
        </p:nvPicPr>
        <p:blipFill>
          <a:blip r:embed="rId2"/>
          <a:srcRect/>
          <a:stretch>
            <a:fillRect/>
          </a:stretch>
        </p:blipFill>
        <p:spPr bwMode="auto">
          <a:xfrm>
            <a:off x="4191000" y="3047999"/>
            <a:ext cx="4419601" cy="3152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762000"/>
          </a:xfrm>
        </p:spPr>
        <p:txBody>
          <a:bodyPr/>
          <a:lstStyle/>
          <a:p>
            <a:pPr eaLnBrk="1" hangingPunct="1">
              <a:defRPr/>
            </a:pPr>
            <a:r>
              <a:rPr lang="en-US" dirty="0" smtClean="0"/>
              <a:t>ISB Area of Application</a:t>
            </a:r>
            <a:endParaRPr lang="en-US" dirty="0"/>
          </a:p>
        </p:txBody>
      </p:sp>
      <p:sp>
        <p:nvSpPr>
          <p:cNvPr id="35843" name="Content Placeholder 2"/>
          <p:cNvSpPr>
            <a:spLocks noGrp="1"/>
          </p:cNvSpPr>
          <p:nvPr>
            <p:ph idx="1"/>
          </p:nvPr>
        </p:nvSpPr>
        <p:spPr>
          <a:xfrm>
            <a:off x="1219200" y="1066800"/>
            <a:ext cx="7696200" cy="5181600"/>
          </a:xfrm>
        </p:spPr>
        <p:txBody>
          <a:bodyPr/>
          <a:lstStyle/>
          <a:p>
            <a:pPr eaLnBrk="1" hangingPunct="1"/>
            <a:r>
              <a:rPr lang="en-US" sz="1800" smtClean="0"/>
              <a:t>ISB modulation is standard for the transmission of TV signals. Because the video signals require a large transmission BW using the techniques like DSB-FC otherwise DSF-SC.</a:t>
            </a:r>
          </a:p>
          <a:p>
            <a:pPr eaLnBrk="1" hangingPunct="1"/>
            <a:r>
              <a:rPr lang="en-US" sz="1800" smtClean="0"/>
              <a:t>This is a type amplitude modulation that is mainly used for the TV broadcast worldwide. In this broadcast, it is essential to broadcast the information of video and audio concurrently.</a:t>
            </a:r>
          </a:p>
          <a:p>
            <a:pPr eaLnBrk="1" hangingPunct="1"/>
            <a:r>
              <a:rPr lang="en-US" sz="1800" smtClean="0"/>
              <a:t>In the transmission of VSB, the higher sideband of video signal &amp; picture carrier are broadcasted without any control. Where a vestige is a fraction of lower sideband and it is transmitted &amp; the residual part is covered up</a:t>
            </a:r>
          </a:p>
          <a:p>
            <a:pPr eaLnBrk="1" hangingPunct="1"/>
            <a:r>
              <a:rPr lang="en-US" sz="1800" smtClean="0"/>
              <a:t>When the usage of BW is considered, then this is the most suitable and proficient technique.</a:t>
            </a:r>
          </a:p>
          <a:p>
            <a:pPr eaLnBrk="1" hangingPunct="1"/>
            <a:r>
              <a:rPr lang="en-US" sz="1800" smtClean="0"/>
              <a:t>Thus, this is all about ISB modulation. The most important and typical application of this modulation is for the broadcast of TV signals. Here is a question for you, what is the meaning of vestige?</a:t>
            </a:r>
          </a:p>
          <a:p>
            <a:pPr eaLnBrk="1" hangingPunct="1">
              <a:buFont typeface="Wingdings 2" pitchFamily="18" charset="2"/>
              <a:buNone/>
            </a:pPr>
            <a:r>
              <a:rPr lang="en-US" smtClean="0"/>
              <a:t/>
            </a:r>
            <a:br>
              <a:rPr lang="en-US" smtClean="0"/>
            </a:br>
            <a:endParaRPr lang="en-US" smtClean="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F953AF8B-A100-45AB-BFAF-9854423AB4D8}"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762000"/>
          </a:xfrm>
        </p:spPr>
        <p:txBody>
          <a:bodyPr/>
          <a:lstStyle/>
          <a:p>
            <a:pPr eaLnBrk="1" hangingPunct="1">
              <a:defRPr/>
            </a:pPr>
            <a:r>
              <a:rPr lang="en-US" dirty="0" smtClean="0"/>
              <a:t>VSB</a:t>
            </a:r>
            <a:endParaRPr lang="en-US" dirty="0"/>
          </a:p>
        </p:txBody>
      </p:sp>
      <p:sp>
        <p:nvSpPr>
          <p:cNvPr id="36867" name="Content Placeholder 2"/>
          <p:cNvSpPr>
            <a:spLocks noGrp="1"/>
          </p:cNvSpPr>
          <p:nvPr>
            <p:ph idx="1"/>
          </p:nvPr>
        </p:nvSpPr>
        <p:spPr>
          <a:xfrm>
            <a:off x="1219200" y="914400"/>
            <a:ext cx="7715250" cy="1828800"/>
          </a:xfrm>
        </p:spPr>
        <p:txBody>
          <a:bodyPr/>
          <a:lstStyle/>
          <a:p>
            <a:pPr eaLnBrk="1" hangingPunct="1">
              <a:buFont typeface="Wingdings 2" pitchFamily="18" charset="2"/>
              <a:buNone/>
            </a:pPr>
            <a:r>
              <a:rPr lang="en-US" sz="2400" dirty="0" smtClean="0"/>
              <a:t>    </a:t>
            </a:r>
            <a:r>
              <a:rPr lang="en-US" sz="2000" dirty="0" smtClean="0"/>
              <a:t>Vestigial sideband (VSB) is a type of amplitude modulation ( </a:t>
            </a:r>
            <a:r>
              <a:rPr lang="en-US" sz="2000" u="sng" dirty="0" smtClean="0"/>
              <a:t>AM</a:t>
            </a:r>
            <a:r>
              <a:rPr lang="en-US" sz="2000" dirty="0" smtClean="0"/>
              <a:t> ) technique (sometimes called </a:t>
            </a:r>
            <a:r>
              <a:rPr lang="en-US" sz="2000" i="1" dirty="0" smtClean="0"/>
              <a:t>VSB-AM</a:t>
            </a:r>
            <a:r>
              <a:rPr lang="en-US" sz="2000" dirty="0" smtClean="0"/>
              <a:t> ) that encodes data by varying the amplitude of a single </a:t>
            </a:r>
            <a:r>
              <a:rPr lang="en-US" sz="2000" u="sng" dirty="0" smtClean="0"/>
              <a:t>carrier</a:t>
            </a:r>
            <a:r>
              <a:rPr lang="en-US" sz="2000" dirty="0" smtClean="0"/>
              <a:t> </a:t>
            </a:r>
            <a:r>
              <a:rPr lang="en-US" sz="2000" u="sng" dirty="0" smtClean="0"/>
              <a:t>frequency</a:t>
            </a:r>
            <a:r>
              <a:rPr lang="en-US" sz="2000" dirty="0" smtClean="0"/>
              <a:t> . Portions of one of the redundant sidebands are removed to form a vestigial </a:t>
            </a:r>
            <a:r>
              <a:rPr lang="en-US" sz="2000" u="sng" dirty="0" smtClean="0"/>
              <a:t>sideband</a:t>
            </a:r>
            <a:r>
              <a:rPr lang="en-US" sz="2000" dirty="0" smtClean="0"/>
              <a:t> signal - so-called because a </a:t>
            </a:r>
            <a:r>
              <a:rPr lang="en-US" sz="2000" i="1" dirty="0" smtClean="0"/>
              <a:t>vestige</a:t>
            </a:r>
            <a:r>
              <a:rPr lang="en-US" sz="2000" dirty="0" smtClean="0"/>
              <a:t> of the sideband remains.</a:t>
            </a:r>
            <a:endParaRPr lang="en-US" sz="2400" dirty="0" smtClean="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78119583-E450-4E88-8081-0D930A757417}" type="slidenum">
              <a:rPr lang="en-US" smtClean="0"/>
              <a:pPr>
                <a:defRPr/>
              </a:pPr>
              <a:t>29</a:t>
            </a:fld>
            <a:endParaRPr lang="en-US"/>
          </a:p>
        </p:txBody>
      </p:sp>
      <p:pic>
        <p:nvPicPr>
          <p:cNvPr id="36870" name="Picture 2" descr="C:\Users\anup\Desktop\New folder\220px-VSB_bandform.svg.png"/>
          <p:cNvPicPr>
            <a:picLocks noChangeAspect="1" noChangeArrowheads="1"/>
          </p:cNvPicPr>
          <p:nvPr/>
        </p:nvPicPr>
        <p:blipFill>
          <a:blip r:embed="rId2"/>
          <a:srcRect/>
          <a:stretch>
            <a:fillRect/>
          </a:stretch>
        </p:blipFill>
        <p:spPr bwMode="auto">
          <a:xfrm>
            <a:off x="6934200" y="2362200"/>
            <a:ext cx="18669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152400"/>
            <a:ext cx="7791450" cy="533400"/>
          </a:xfrm>
        </p:spPr>
        <p:txBody>
          <a:bodyPr>
            <a:normAutofit fontScale="90000"/>
          </a:bodyPr>
          <a:lstStyle/>
          <a:p>
            <a:r>
              <a:rPr lang="en-US" dirty="0" smtClean="0"/>
              <a:t> Need of Modulation </a:t>
            </a:r>
            <a:endParaRPr lang="en-US" dirty="0"/>
          </a:p>
        </p:txBody>
      </p:sp>
      <p:sp>
        <p:nvSpPr>
          <p:cNvPr id="5" name="Content Placeholder 4"/>
          <p:cNvSpPr>
            <a:spLocks noGrp="1"/>
          </p:cNvSpPr>
          <p:nvPr>
            <p:ph idx="1"/>
          </p:nvPr>
        </p:nvSpPr>
        <p:spPr>
          <a:xfrm>
            <a:off x="1143000" y="838200"/>
            <a:ext cx="7791450" cy="3200400"/>
          </a:xfrm>
        </p:spPr>
        <p:txBody>
          <a:bodyPr/>
          <a:lstStyle/>
          <a:p>
            <a:pPr>
              <a:buNone/>
            </a:pPr>
            <a:r>
              <a:rPr lang="en-US" sz="2000" b="1" dirty="0" smtClean="0"/>
              <a:t>    </a:t>
            </a:r>
            <a:endParaRPr lang="en-US" sz="2000" dirty="0"/>
          </a:p>
        </p:txBody>
      </p:sp>
      <p:sp>
        <p:nvSpPr>
          <p:cNvPr id="2" name="Footer Placeholder 1"/>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3" name="Slide Number Placeholder 2"/>
          <p:cNvSpPr>
            <a:spLocks noGrp="1"/>
          </p:cNvSpPr>
          <p:nvPr>
            <p:ph type="sldNum" sz="quarter" idx="12"/>
          </p:nvPr>
        </p:nvSpPr>
        <p:spPr/>
        <p:txBody>
          <a:bodyPr/>
          <a:lstStyle/>
          <a:p>
            <a:pPr>
              <a:defRPr/>
            </a:pPr>
            <a:fld id="{58B52BBE-6123-4171-A870-A36651E6DDCF}" type="slidenum">
              <a:rPr lang="en-US" smtClean="0"/>
              <a:pPr>
                <a:defRPr/>
              </a:pPr>
              <a:t>3</a:t>
            </a:fld>
            <a:endParaRPr lang="en-US"/>
          </a:p>
        </p:txBody>
      </p:sp>
      <p:sp>
        <p:nvSpPr>
          <p:cNvPr id="6" name="Rectangle 5"/>
          <p:cNvSpPr/>
          <p:nvPr/>
        </p:nvSpPr>
        <p:spPr>
          <a:xfrm>
            <a:off x="1143000" y="1524000"/>
            <a:ext cx="7772400" cy="3693319"/>
          </a:xfrm>
          <a:prstGeom prst="rect">
            <a:avLst/>
          </a:prstGeom>
        </p:spPr>
        <p:txBody>
          <a:bodyPr wrap="square">
            <a:spAutoFit/>
          </a:bodyPr>
          <a:lstStyle/>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r>
              <a:rPr lang="en-US" b="1" dirty="0" smtClean="0"/>
              <a:t>Modulation</a:t>
            </a:r>
            <a:r>
              <a:rPr lang="en-US" dirty="0" smtClean="0"/>
              <a:t> allows us to send a signal over a </a:t>
            </a:r>
            <a:r>
              <a:rPr lang="en-US" dirty="0" smtClean="0"/>
              <a:t>band pass </a:t>
            </a:r>
            <a:r>
              <a:rPr lang="en-US" dirty="0" smtClean="0"/>
              <a:t>frequency range. If every signal gets its own frequency range, then </a:t>
            </a:r>
            <a:r>
              <a:rPr lang="en-US" b="1" dirty="0" smtClean="0"/>
              <a:t>we</a:t>
            </a:r>
            <a:r>
              <a:rPr lang="en-US" dirty="0" smtClean="0"/>
              <a:t> can transmit multiple signals simultaneously over a single channel, all using different frequency ranges. Another reason to </a:t>
            </a:r>
            <a:r>
              <a:rPr lang="en-US" b="1" dirty="0" smtClean="0"/>
              <a:t>modulate</a:t>
            </a:r>
            <a:r>
              <a:rPr lang="en-US" dirty="0" smtClean="0"/>
              <a:t> a signal </a:t>
            </a:r>
            <a:r>
              <a:rPr lang="en-US" b="1" dirty="0" smtClean="0"/>
              <a:t>is</a:t>
            </a:r>
            <a:r>
              <a:rPr lang="en-US" dirty="0" smtClean="0"/>
              <a:t> to allow the use of a smaller antenna.</a:t>
            </a:r>
          </a:p>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r>
              <a:rPr lang="en-US" dirty="0" smtClean="0"/>
              <a:t>The </a:t>
            </a:r>
            <a:r>
              <a:rPr lang="en-US" b="1" dirty="0" smtClean="0"/>
              <a:t>basic communication system</a:t>
            </a:r>
            <a:r>
              <a:rPr lang="en-US" dirty="0" smtClean="0"/>
              <a:t> consists of information/data transmission from one point to another like that the original/main information signal is passed through various stages and then undergoes so many changes in its orientation and features because of noise and attenuation.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762000"/>
          </a:xfrm>
        </p:spPr>
        <p:txBody>
          <a:bodyPr/>
          <a:lstStyle/>
          <a:p>
            <a:pPr eaLnBrk="1" hangingPunct="1">
              <a:defRPr/>
            </a:pPr>
            <a:r>
              <a:rPr lang="en-US" dirty="0" smtClean="0"/>
              <a:t>VSB Modulation</a:t>
            </a:r>
            <a:endParaRPr lang="en-US" dirty="0"/>
          </a:p>
        </p:txBody>
      </p:sp>
      <p:sp>
        <p:nvSpPr>
          <p:cNvPr id="37891" name="Content Placeholder 2"/>
          <p:cNvSpPr>
            <a:spLocks noGrp="1"/>
          </p:cNvSpPr>
          <p:nvPr>
            <p:ph idx="1"/>
          </p:nvPr>
        </p:nvSpPr>
        <p:spPr>
          <a:xfrm>
            <a:off x="1219200" y="1066800"/>
            <a:ext cx="7715250" cy="2590800"/>
          </a:xfrm>
        </p:spPr>
        <p:txBody>
          <a:bodyPr/>
          <a:lstStyle/>
          <a:p>
            <a:pPr eaLnBrk="1" hangingPunct="1"/>
            <a:r>
              <a:rPr lang="en-US" sz="2000" b="1" smtClean="0"/>
              <a:t>Vestigial Sideband Modulation</a:t>
            </a:r>
            <a:r>
              <a:rPr lang="en-US" sz="2000" smtClean="0"/>
              <a:t> or </a:t>
            </a:r>
            <a:r>
              <a:rPr lang="en-US" sz="2000" b="1" smtClean="0"/>
              <a:t>VSB Modulation</a:t>
            </a:r>
            <a:r>
              <a:rPr lang="en-US" sz="2000" smtClean="0"/>
              <a:t> is the process where a part of the signal called as </a:t>
            </a:r>
            <a:r>
              <a:rPr lang="en-US" sz="2000" b="1" smtClean="0"/>
              <a:t>vestige</a:t>
            </a:r>
            <a:r>
              <a:rPr lang="en-US" sz="2000" smtClean="0"/>
              <a:t> is modulated, along with one sideband. A VSB signal can be plotted as shown in the following figure.</a:t>
            </a:r>
            <a:br>
              <a:rPr lang="en-US" sz="2000" smtClean="0"/>
            </a:br>
            <a:r>
              <a:rPr lang="en-US" sz="2000" smtClean="0"/>
              <a:t>Along with the upper sideband, a part of the lower sideband is also being transmitted in this technique. A guard band of very small width is laid on either side of VSB in order to avoid the interferences. VSB modulation is mostly used in television transmissions.</a:t>
            </a:r>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8FC9FE78-B827-4496-AC8E-8227EABF96AF}" type="slidenum">
              <a:rPr lang="en-US" smtClean="0"/>
              <a:pPr>
                <a:defRPr/>
              </a:pPr>
              <a:t>30</a:t>
            </a:fld>
            <a:endParaRPr lang="en-US"/>
          </a:p>
        </p:txBody>
      </p:sp>
      <p:pic>
        <p:nvPicPr>
          <p:cNvPr id="37894" name="Picture 2" descr="C:\Users\anup\Desktop\New folder\vsb.jpg"/>
          <p:cNvPicPr>
            <a:picLocks noChangeAspect="1" noChangeArrowheads="1"/>
          </p:cNvPicPr>
          <p:nvPr/>
        </p:nvPicPr>
        <p:blipFill>
          <a:blip r:embed="rId2"/>
          <a:srcRect/>
          <a:stretch>
            <a:fillRect/>
          </a:stretch>
        </p:blipFill>
        <p:spPr bwMode="auto">
          <a:xfrm>
            <a:off x="4876800" y="3657600"/>
            <a:ext cx="3762375"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762000"/>
          </a:xfrm>
        </p:spPr>
        <p:txBody>
          <a:bodyPr/>
          <a:lstStyle/>
          <a:p>
            <a:pPr eaLnBrk="1" hangingPunct="1">
              <a:defRPr/>
            </a:pPr>
            <a:r>
              <a:rPr lang="en-US" dirty="0" smtClean="0"/>
              <a:t>VSB Area of Application</a:t>
            </a:r>
            <a:endParaRPr lang="en-US" dirty="0"/>
          </a:p>
        </p:txBody>
      </p:sp>
      <p:sp>
        <p:nvSpPr>
          <p:cNvPr id="38915" name="Content Placeholder 2"/>
          <p:cNvSpPr>
            <a:spLocks noGrp="1"/>
          </p:cNvSpPr>
          <p:nvPr>
            <p:ph idx="1"/>
          </p:nvPr>
        </p:nvSpPr>
        <p:spPr>
          <a:xfrm>
            <a:off x="1219200" y="990600"/>
            <a:ext cx="7715250" cy="4038600"/>
          </a:xfrm>
        </p:spPr>
        <p:txBody>
          <a:bodyPr/>
          <a:lstStyle/>
          <a:p>
            <a:pPr eaLnBrk="1" hangingPunct="1"/>
            <a:r>
              <a:rPr lang="en-US" sz="2000" smtClean="0"/>
              <a:t>VSB modulation is standard for the transmission of TV signals. Because the video signals require a large transmission BW using the techniques like DSB-FC otherwise DSF-SC.</a:t>
            </a:r>
          </a:p>
          <a:p>
            <a:pPr eaLnBrk="1" hangingPunct="1"/>
            <a:r>
              <a:rPr lang="en-US" sz="2000" smtClean="0"/>
              <a:t>This is a type amplitude modulation that is mainly used for the TV broadcast worldwide. In this broadcast, it is essential to broadcast the information of video and audio concurrently.</a:t>
            </a:r>
          </a:p>
          <a:p>
            <a:pPr eaLnBrk="1" hangingPunct="1"/>
            <a:r>
              <a:rPr lang="en-US" sz="2000" smtClean="0"/>
              <a:t>In the transmission of VSB, the higher sideband of video signal &amp; picture carrier are broadcasted without any control. Where a vestige is a fraction of lower sideband and it is transmitted &amp; the residual part is covered up</a:t>
            </a:r>
          </a:p>
          <a:p>
            <a:pPr eaLnBrk="1" hangingPunct="1"/>
            <a:r>
              <a:rPr lang="en-US" sz="2000" smtClean="0"/>
              <a:t>When the usage of BW is considered, then this is the most suitable and proficient technique.</a:t>
            </a:r>
          </a:p>
          <a:p>
            <a:pPr eaLnBrk="1" hangingPunct="1">
              <a:buFont typeface="Wingdings 2" pitchFamily="18" charset="2"/>
              <a:buNone/>
            </a:pPr>
            <a:endParaRPr lang="en-US" smtClean="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F10FFF17-D2E0-499C-9632-9B4DD1DB8F68}"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9CD57687-EF11-422C-BE91-FD9E85D23D1A}" type="slidenum">
              <a:rPr lang="en-US" smtClean="0"/>
              <a:pPr>
                <a:defRPr/>
              </a:pPr>
              <a:t>32</a:t>
            </a:fld>
            <a:endParaRPr lang="en-US"/>
          </a:p>
        </p:txBody>
      </p:sp>
      <p:pic>
        <p:nvPicPr>
          <p:cNvPr id="39940" name="Picture 2" descr="C:\Users\anup\Desktop\New folder\COMPARISON+OF+SSB+,DSB,+VSB.jpg"/>
          <p:cNvPicPr>
            <a:picLocks noChangeAspect="1" noChangeArrowheads="1"/>
          </p:cNvPicPr>
          <p:nvPr/>
        </p:nvPicPr>
        <p:blipFill>
          <a:blip r:embed="rId2"/>
          <a:srcRect/>
          <a:stretch>
            <a:fillRect/>
          </a:stretch>
        </p:blipFill>
        <p:spPr bwMode="auto">
          <a:xfrm>
            <a:off x="1295400" y="152400"/>
            <a:ext cx="75438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19200" y="152400"/>
            <a:ext cx="7715250" cy="914400"/>
          </a:xfrm>
        </p:spPr>
        <p:txBody>
          <a:bodyPr/>
          <a:lstStyle/>
          <a:p>
            <a:pPr eaLnBrk="1" hangingPunct="1">
              <a:defRPr/>
            </a:pPr>
            <a:r>
              <a:rPr lang="en-US" sz="4000" dirty="0" smtClean="0"/>
              <a:t>3. FREQUENCY MODULATION</a:t>
            </a:r>
            <a:endParaRPr lang="en-US" sz="4000" dirty="0"/>
          </a:p>
        </p:txBody>
      </p:sp>
      <p:sp>
        <p:nvSpPr>
          <p:cNvPr id="40963" name="Content Placeholder 6"/>
          <p:cNvSpPr>
            <a:spLocks noGrp="1"/>
          </p:cNvSpPr>
          <p:nvPr>
            <p:ph idx="1"/>
          </p:nvPr>
        </p:nvSpPr>
        <p:spPr>
          <a:xfrm>
            <a:off x="1295400" y="1143000"/>
            <a:ext cx="7639050" cy="1600200"/>
          </a:xfrm>
        </p:spPr>
        <p:txBody>
          <a:bodyPr/>
          <a:lstStyle/>
          <a:p>
            <a:pPr eaLnBrk="1" hangingPunct="1">
              <a:buFont typeface="Wingdings 2" pitchFamily="18" charset="2"/>
              <a:buNone/>
            </a:pPr>
            <a:r>
              <a:rPr lang="en-US" sz="2400" b="1" smtClean="0"/>
              <a:t>   frequency modulation</a:t>
            </a:r>
            <a:r>
              <a:rPr lang="en-US" sz="2400" smtClean="0"/>
              <a:t>. A method of transmitting signals, especially in radio broadcasting, in which the value of the signal is given by the </a:t>
            </a:r>
            <a:r>
              <a:rPr lang="en-US" sz="2400" b="1" smtClean="0"/>
              <a:t>frequency</a:t>
            </a:r>
            <a:r>
              <a:rPr lang="en-US" sz="2400" smtClean="0"/>
              <a:t> of a high </a:t>
            </a:r>
            <a:r>
              <a:rPr lang="en-US" sz="2400" b="1" smtClean="0"/>
              <a:t>frequency</a:t>
            </a:r>
            <a:r>
              <a:rPr lang="en-US" sz="2400" smtClean="0"/>
              <a:t> carrier wave.</a:t>
            </a:r>
          </a:p>
        </p:txBody>
      </p:sp>
      <p:sp>
        <p:nvSpPr>
          <p:cNvPr id="2" name="Footer Placeholder 1"/>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3" name="Slide Number Placeholder 2"/>
          <p:cNvSpPr>
            <a:spLocks noGrp="1"/>
          </p:cNvSpPr>
          <p:nvPr>
            <p:ph type="sldNum" sz="quarter" idx="12"/>
          </p:nvPr>
        </p:nvSpPr>
        <p:spPr/>
        <p:txBody>
          <a:bodyPr/>
          <a:lstStyle/>
          <a:p>
            <a:pPr>
              <a:defRPr/>
            </a:pPr>
            <a:fld id="{80E4292F-6B39-40B5-86B3-50F72D2CE336}" type="slidenum">
              <a:rPr lang="en-US" smtClean="0"/>
              <a:pPr>
                <a:defRPr/>
              </a:pPr>
              <a:t>33</a:t>
            </a:fld>
            <a:endParaRPr lang="en-US"/>
          </a:p>
        </p:txBody>
      </p:sp>
      <p:pic>
        <p:nvPicPr>
          <p:cNvPr id="40966" name="Picture 3" descr="C:\Users\anup\Desktop\New folder\frequencymodulation.gif"/>
          <p:cNvPicPr>
            <a:picLocks noChangeAspect="1" noChangeArrowheads="1"/>
          </p:cNvPicPr>
          <p:nvPr/>
        </p:nvPicPr>
        <p:blipFill>
          <a:blip r:embed="rId2"/>
          <a:srcRect/>
          <a:stretch>
            <a:fillRect/>
          </a:stretch>
        </p:blipFill>
        <p:spPr bwMode="auto">
          <a:xfrm>
            <a:off x="5486400" y="2349500"/>
            <a:ext cx="3430588" cy="397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609600"/>
          </a:xfrm>
        </p:spPr>
        <p:txBody>
          <a:bodyPr>
            <a:normAutofit/>
          </a:bodyPr>
          <a:lstStyle/>
          <a:p>
            <a:pPr eaLnBrk="1" hangingPunct="1">
              <a:defRPr/>
            </a:pPr>
            <a:r>
              <a:rPr lang="en-US" sz="3200" dirty="0" smtClean="0"/>
              <a:t>Expression for frequency modulated wave</a:t>
            </a:r>
            <a:endParaRPr lang="en-US" sz="32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E084486A-A15E-4E4D-9427-F3041D572C3A}" type="slidenum">
              <a:rPr lang="en-US" smtClean="0"/>
              <a:pPr>
                <a:defRPr/>
              </a:pPr>
              <a:t>34</a:t>
            </a:fld>
            <a:endParaRPr lang="en-US"/>
          </a:p>
        </p:txBody>
      </p:sp>
      <p:pic>
        <p:nvPicPr>
          <p:cNvPr id="41990" name="Picture 6" descr="C:\Users\anup\Desktop\New folder\eq4.png"/>
          <p:cNvPicPr>
            <a:picLocks noGrp="1" noChangeAspect="1" noChangeArrowheads="1"/>
          </p:cNvPicPr>
          <p:nvPr>
            <p:ph idx="1"/>
          </p:nvPr>
        </p:nvPicPr>
        <p:blipFill>
          <a:blip r:embed="rId2"/>
          <a:srcRect/>
          <a:stretch>
            <a:fillRect/>
          </a:stretch>
        </p:blipFill>
        <p:spPr bwMode="auto">
          <a:xfrm>
            <a:off x="1828800" y="771662"/>
            <a:ext cx="6476999" cy="560299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685800"/>
          </a:xfrm>
        </p:spPr>
        <p:txBody>
          <a:bodyPr>
            <a:normAutofit fontScale="90000"/>
          </a:bodyPr>
          <a:lstStyle/>
          <a:p>
            <a:r>
              <a:rPr lang="en-US" dirty="0" smtClean="0"/>
              <a:t>Spectrum of FM Wave</a:t>
            </a:r>
            <a:endParaRPr lang="en-US" dirty="0"/>
          </a:p>
        </p:txBody>
      </p:sp>
      <p:sp>
        <p:nvSpPr>
          <p:cNvPr id="3" name="Content Placeholder 2"/>
          <p:cNvSpPr>
            <a:spLocks noGrp="1"/>
          </p:cNvSpPr>
          <p:nvPr>
            <p:ph idx="1"/>
          </p:nvPr>
        </p:nvSpPr>
        <p:spPr>
          <a:xfrm>
            <a:off x="1143000" y="1066800"/>
            <a:ext cx="7791450" cy="2895600"/>
          </a:xfrm>
        </p:spPr>
        <p:txBody>
          <a:bodyPr/>
          <a:lstStyle/>
          <a:p>
            <a:r>
              <a:rPr lang="en-US" sz="1600" dirty="0" smtClean="0"/>
              <a:t>A spectrum represents the relative amounts of different frequency components in any signal. Its like the display on the graphic-equalizer in your stereo which has leds showing the relative amounts of bass, midrange and treble. These correspond directly to increasing frequencies (treble being the high frequency components). It is a well-know fact of mathematics, that any function (signal) can be decomposed into purely sinusoidal components (with a few pathological exceptions) . In technical terms, the sines and cosines form a complete set of functions, also known as a basis in the infinite-dimensional vector space of real-valued functions (gag reflex). Given that any signal can be thought to be made up of sinusoidal signals, the spectrum then represents the "recipe card" of how to make the signal from sinusoids. Like: 1 part of 50 Hz and 2 parts of 200 Hz. Pure sinusoids have the simplest spectrum of all, just one component:</a:t>
            </a:r>
          </a:p>
          <a:p>
            <a:pPr>
              <a:buNone/>
            </a:pPr>
            <a:r>
              <a:rPr lang="en-US" dirty="0" smtClean="0"/>
              <a:t/>
            </a:r>
            <a:br>
              <a:rPr lang="en-US" dirty="0" smtClean="0"/>
            </a:br>
            <a:endParaRPr lang="en-US"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35</a:t>
            </a:fld>
            <a:endParaRPr lang="en-US"/>
          </a:p>
        </p:txBody>
      </p:sp>
      <p:pic>
        <p:nvPicPr>
          <p:cNvPr id="101379" name="Picture 3" descr="C:\Users\anup\Desktop\New folder\IMG00040.gif"/>
          <p:cNvPicPr>
            <a:picLocks noChangeAspect="1" noChangeArrowheads="1"/>
          </p:cNvPicPr>
          <p:nvPr/>
        </p:nvPicPr>
        <p:blipFill>
          <a:blip r:embed="rId2"/>
          <a:srcRect/>
          <a:stretch>
            <a:fillRect/>
          </a:stretch>
        </p:blipFill>
        <p:spPr bwMode="auto">
          <a:xfrm>
            <a:off x="2133600" y="3962400"/>
            <a:ext cx="6777318" cy="20764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685800"/>
          </a:xfrm>
        </p:spPr>
        <p:txBody>
          <a:bodyPr>
            <a:normAutofit fontScale="90000"/>
          </a:bodyPr>
          <a:lstStyle/>
          <a:p>
            <a:r>
              <a:rPr lang="en-US" dirty="0" smtClean="0"/>
              <a:t>Modulation Index</a:t>
            </a:r>
            <a:endParaRPr lang="en-US" dirty="0"/>
          </a:p>
        </p:txBody>
      </p:sp>
      <p:sp>
        <p:nvSpPr>
          <p:cNvPr id="3" name="Content Placeholder 2"/>
          <p:cNvSpPr>
            <a:spLocks noGrp="1"/>
          </p:cNvSpPr>
          <p:nvPr>
            <p:ph idx="1"/>
          </p:nvPr>
        </p:nvSpPr>
        <p:spPr>
          <a:xfrm>
            <a:off x="1143000" y="990600"/>
            <a:ext cx="7791450" cy="1676400"/>
          </a:xfrm>
        </p:spPr>
        <p:txBody>
          <a:bodyPr/>
          <a:lstStyle/>
          <a:p>
            <a:pPr>
              <a:buNone/>
            </a:pPr>
            <a:r>
              <a:rPr lang="en-US" sz="1800" dirty="0" smtClean="0"/>
              <a:t>     The </a:t>
            </a:r>
            <a:r>
              <a:rPr lang="en-US" sz="1800" b="1" dirty="0" smtClean="0"/>
              <a:t>modulation index</a:t>
            </a:r>
            <a:r>
              <a:rPr lang="en-US" sz="1800" dirty="0" smtClean="0"/>
              <a:t> (or </a:t>
            </a:r>
            <a:r>
              <a:rPr lang="en-US" sz="1800" b="1" dirty="0" smtClean="0"/>
              <a:t>modulation</a:t>
            </a:r>
            <a:r>
              <a:rPr lang="en-US" sz="1800" dirty="0" smtClean="0"/>
              <a:t> depth) of a </a:t>
            </a:r>
            <a:r>
              <a:rPr lang="en-US" sz="1800" b="1" dirty="0" smtClean="0"/>
              <a:t>modulation</a:t>
            </a:r>
            <a:r>
              <a:rPr lang="en-US" sz="1800" dirty="0" smtClean="0"/>
              <a:t> scheme describes by how much the </a:t>
            </a:r>
            <a:r>
              <a:rPr lang="en-US" sz="1800" b="1" dirty="0" smtClean="0"/>
              <a:t>modulated</a:t>
            </a:r>
            <a:r>
              <a:rPr lang="en-US" sz="1800" dirty="0" smtClean="0"/>
              <a:t> variable of the carrier signal varies around its un modulated level. It is defined differently in each </a:t>
            </a:r>
            <a:r>
              <a:rPr lang="en-US" sz="1800" b="1" dirty="0" smtClean="0"/>
              <a:t>modulation</a:t>
            </a:r>
            <a:r>
              <a:rPr lang="en-US" sz="1800" dirty="0" smtClean="0"/>
              <a:t> scheme. Amplitude </a:t>
            </a:r>
            <a:r>
              <a:rPr lang="en-US" sz="1800" b="1" dirty="0" smtClean="0"/>
              <a:t>modulation index</a:t>
            </a:r>
            <a:r>
              <a:rPr lang="en-US" sz="1800" dirty="0" smtClean="0"/>
              <a:t>. Frequency </a:t>
            </a:r>
            <a:r>
              <a:rPr lang="en-US" sz="1800" b="1" dirty="0" smtClean="0"/>
              <a:t>modulation index</a:t>
            </a:r>
            <a:r>
              <a:rPr lang="en-US" sz="1800" dirty="0" smtClean="0"/>
              <a:t>.</a:t>
            </a:r>
            <a:endParaRPr lang="en-US" sz="18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36</a:t>
            </a:fld>
            <a:endParaRPr lang="en-US"/>
          </a:p>
        </p:txBody>
      </p:sp>
      <p:pic>
        <p:nvPicPr>
          <p:cNvPr id="102403" name="Picture 3" descr="C:\Users\anup\Desktop\New folder\frequency-modulation-and-its-application-6-638.jpg"/>
          <p:cNvPicPr>
            <a:picLocks noChangeAspect="1" noChangeArrowheads="1"/>
          </p:cNvPicPr>
          <p:nvPr/>
        </p:nvPicPr>
        <p:blipFill>
          <a:blip r:embed="rId2"/>
          <a:srcRect/>
          <a:stretch>
            <a:fillRect/>
          </a:stretch>
        </p:blipFill>
        <p:spPr bwMode="auto">
          <a:xfrm>
            <a:off x="3810000" y="2438400"/>
            <a:ext cx="5049722" cy="379124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685800"/>
          </a:xfrm>
        </p:spPr>
        <p:txBody>
          <a:bodyPr>
            <a:normAutofit fontScale="90000"/>
          </a:bodyPr>
          <a:lstStyle/>
          <a:p>
            <a:r>
              <a:rPr lang="en-US" sz="4000" dirty="0" smtClean="0"/>
              <a:t>Maximum frequency deviation</a:t>
            </a:r>
            <a:endParaRPr lang="en-US" sz="4000" dirty="0"/>
          </a:p>
        </p:txBody>
      </p:sp>
      <p:sp>
        <p:nvSpPr>
          <p:cNvPr id="3" name="Content Placeholder 2"/>
          <p:cNvSpPr>
            <a:spLocks noGrp="1"/>
          </p:cNvSpPr>
          <p:nvPr>
            <p:ph idx="1"/>
          </p:nvPr>
        </p:nvSpPr>
        <p:spPr>
          <a:xfrm>
            <a:off x="1143000" y="914400"/>
            <a:ext cx="7791450" cy="3048000"/>
          </a:xfrm>
        </p:spPr>
        <p:txBody>
          <a:bodyPr/>
          <a:lstStyle/>
          <a:p>
            <a:pPr>
              <a:buNone/>
            </a:pPr>
            <a:r>
              <a:rPr lang="en-US" sz="1800" dirty="0" smtClean="0"/>
              <a:t>     The frequency deviation of a radio is of particular importance in relation to bandwidth, because less deviation means that more channels can fit into the same amount of frequency spectrum. The FM broadcasting range (87.5–108 MHz, NOTE: In some countries the 87.5–88.0 MHz part of the band is not used) uses a channel spacing of 200 kHz, with a maximum frequency deviation of 75 kHz, leaving a 50 kHz buffer above the highest and below the lowest frequency to reduce interaction with other channels.</a:t>
            </a:r>
          </a:p>
          <a:p>
            <a:pPr>
              <a:buNone/>
            </a:pPr>
            <a:r>
              <a:rPr lang="en-US" sz="1800" dirty="0" smtClean="0"/>
              <a:t>     FM applications use peak deviations of 75 kHz (200 kHz spacing), 5 kHz (25 kHz spacing or 20 kHz spacing), 2.5 kHz (12.5 kHz spacing), and 2 kHz (8.33 kHz spacing, 7.5 kHz spacing, 6.25 kHz spacing or 5 kHz spacing)</a:t>
            </a:r>
            <a:endParaRPr lang="en-US" sz="18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37</a:t>
            </a:fld>
            <a:endParaRPr lang="en-US"/>
          </a:p>
        </p:txBody>
      </p:sp>
      <p:pic>
        <p:nvPicPr>
          <p:cNvPr id="103426" name="Picture 2" descr="C:\Users\anup\Desktop\New folder\35benuo.png"/>
          <p:cNvPicPr>
            <a:picLocks noChangeAspect="1" noChangeArrowheads="1"/>
          </p:cNvPicPr>
          <p:nvPr/>
        </p:nvPicPr>
        <p:blipFill>
          <a:blip r:embed="rId2"/>
          <a:srcRect/>
          <a:stretch>
            <a:fillRect/>
          </a:stretch>
        </p:blipFill>
        <p:spPr bwMode="auto">
          <a:xfrm>
            <a:off x="4114800" y="3874912"/>
            <a:ext cx="4191000" cy="234491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38</a:t>
            </a:fld>
            <a:endParaRPr lang="en-US"/>
          </a:p>
        </p:txBody>
      </p:sp>
      <p:pic>
        <p:nvPicPr>
          <p:cNvPr id="104450" name="Picture 2" descr="C:\Users\anup\Desktop\New folder\Deviation+Ratio+(DR)+The+worse+case+modulation+index+which+produces+the+widest+output+frequency+spectrum..jpg"/>
          <p:cNvPicPr>
            <a:picLocks noChangeAspect="1" noChangeArrowheads="1"/>
          </p:cNvPicPr>
          <p:nvPr/>
        </p:nvPicPr>
        <p:blipFill>
          <a:blip r:embed="rId2"/>
          <a:srcRect/>
          <a:stretch>
            <a:fillRect/>
          </a:stretch>
        </p:blipFill>
        <p:spPr bwMode="auto">
          <a:xfrm>
            <a:off x="1219200" y="152400"/>
            <a:ext cx="7693900" cy="6096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228600"/>
            <a:ext cx="7715250" cy="609600"/>
          </a:xfrm>
        </p:spPr>
        <p:txBody>
          <a:bodyPr>
            <a:normAutofit fontScale="90000"/>
          </a:bodyPr>
          <a:lstStyle/>
          <a:p>
            <a:r>
              <a:rPr lang="en-US" dirty="0" smtClean="0"/>
              <a:t>Bandwidth of FM Signal</a:t>
            </a:r>
            <a:endParaRPr lang="en-US" dirty="0"/>
          </a:p>
        </p:txBody>
      </p:sp>
      <p:sp>
        <p:nvSpPr>
          <p:cNvPr id="5" name="Content Placeholder 4"/>
          <p:cNvSpPr>
            <a:spLocks noGrp="1"/>
          </p:cNvSpPr>
          <p:nvPr>
            <p:ph idx="1"/>
          </p:nvPr>
        </p:nvSpPr>
        <p:spPr>
          <a:xfrm>
            <a:off x="1219200" y="990600"/>
            <a:ext cx="7715250" cy="1752600"/>
          </a:xfrm>
        </p:spPr>
        <p:txBody>
          <a:bodyPr/>
          <a:lstStyle/>
          <a:p>
            <a:pPr>
              <a:buNone/>
            </a:pPr>
            <a:r>
              <a:rPr lang="en-US" sz="2000" dirty="0" smtClean="0"/>
              <a:t>     The </a:t>
            </a:r>
            <a:r>
              <a:rPr lang="en-US" sz="2000" b="1" dirty="0" smtClean="0"/>
              <a:t>bandwidth</a:t>
            </a:r>
            <a:r>
              <a:rPr lang="en-US" sz="2000" dirty="0" smtClean="0"/>
              <a:t> of an </a:t>
            </a:r>
            <a:r>
              <a:rPr lang="en-US" sz="2000" b="1" dirty="0" smtClean="0"/>
              <a:t>FM</a:t>
            </a:r>
            <a:r>
              <a:rPr lang="en-US" sz="2000" dirty="0" smtClean="0"/>
              <a:t> signal is not as straightforward to calculate as that of an AM signal. To take the example of a typical broadcast </a:t>
            </a:r>
            <a:r>
              <a:rPr lang="en-US" sz="2000" b="1" dirty="0" smtClean="0"/>
              <a:t>FM</a:t>
            </a:r>
            <a:r>
              <a:rPr lang="en-US" sz="2000" dirty="0" smtClean="0"/>
              <a:t> signal that has a deviation of ±75kHz and a maximum modulation frequency of 15 kHz, the </a:t>
            </a:r>
            <a:r>
              <a:rPr lang="en-US" sz="2000" b="1" dirty="0" smtClean="0"/>
              <a:t>bandwidth</a:t>
            </a:r>
            <a:r>
              <a:rPr lang="en-US" sz="2000" dirty="0" smtClean="0"/>
              <a:t> of 98% of the power approximates to 2 (75 + 15) = 180kHz.</a:t>
            </a:r>
            <a:endParaRPr lang="en-US" sz="2000" dirty="0"/>
          </a:p>
        </p:txBody>
      </p:sp>
      <p:sp>
        <p:nvSpPr>
          <p:cNvPr id="2" name="Footer Placeholder 1"/>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3" name="Slide Number Placeholder 2"/>
          <p:cNvSpPr>
            <a:spLocks noGrp="1"/>
          </p:cNvSpPr>
          <p:nvPr>
            <p:ph type="sldNum" sz="quarter" idx="12"/>
          </p:nvPr>
        </p:nvSpPr>
        <p:spPr/>
        <p:txBody>
          <a:bodyPr/>
          <a:lstStyle/>
          <a:p>
            <a:pPr>
              <a:defRPr/>
            </a:pPr>
            <a:fld id="{58B52BBE-6123-4171-A870-A36651E6DDCF}" type="slidenum">
              <a:rPr lang="en-US" smtClean="0"/>
              <a:pPr>
                <a:defRPr/>
              </a:pPr>
              <a:t>39</a:t>
            </a:fld>
            <a:endParaRPr lang="en-US"/>
          </a:p>
        </p:txBody>
      </p:sp>
      <p:pic>
        <p:nvPicPr>
          <p:cNvPr id="105474" name="Picture 2" descr="C:\Users\anup\Desktop\New folder\41727949d83161748989cc28ef51fb7a.jpg"/>
          <p:cNvPicPr>
            <a:picLocks noChangeAspect="1" noChangeArrowheads="1"/>
          </p:cNvPicPr>
          <p:nvPr/>
        </p:nvPicPr>
        <p:blipFill>
          <a:blip r:embed="rId2"/>
          <a:srcRect t="6522" b="10870"/>
          <a:stretch>
            <a:fillRect/>
          </a:stretch>
        </p:blipFill>
        <p:spPr bwMode="auto">
          <a:xfrm>
            <a:off x="2912535" y="3048000"/>
            <a:ext cx="6231465" cy="2895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457200"/>
          </a:xfrm>
        </p:spPr>
        <p:txBody>
          <a:bodyPr>
            <a:normAutofit fontScale="90000"/>
          </a:bodyPr>
          <a:lstStyle/>
          <a:p>
            <a:r>
              <a:rPr lang="en-US" dirty="0" smtClean="0"/>
              <a:t>Height of Antenna</a:t>
            </a:r>
            <a:endParaRPr lang="en-US" dirty="0"/>
          </a:p>
        </p:txBody>
      </p:sp>
      <p:sp>
        <p:nvSpPr>
          <p:cNvPr id="3" name="Content Placeholder 2"/>
          <p:cNvSpPr>
            <a:spLocks noGrp="1"/>
          </p:cNvSpPr>
          <p:nvPr>
            <p:ph idx="1"/>
          </p:nvPr>
        </p:nvSpPr>
        <p:spPr>
          <a:xfrm>
            <a:off x="1219200" y="1219200"/>
            <a:ext cx="7791450" cy="4343400"/>
          </a:xfrm>
        </p:spPr>
        <p:txBody>
          <a:bodyPr/>
          <a:lstStyle/>
          <a:p>
            <a:r>
              <a:rPr lang="en-US" sz="2000" dirty="0" smtClean="0"/>
              <a:t>Minimum antenna height= λ/4 = c/4f=(3* 108108)/(4</a:t>
            </a:r>
            <a:r>
              <a:rPr lang="en-US" sz="2000" i="1" dirty="0" smtClean="0"/>
              <a:t>10</a:t>
            </a:r>
            <a:r>
              <a:rPr lang="en-US" sz="2000" dirty="0" smtClean="0"/>
              <a:t>103103 )=7500meters i.e. 7.5 km</a:t>
            </a:r>
          </a:p>
          <a:p>
            <a:r>
              <a:rPr lang="en-US" sz="2000" dirty="0" smtClean="0"/>
              <a:t>It is impossible to build antennae this big.</a:t>
            </a:r>
          </a:p>
          <a:p>
            <a:r>
              <a:rPr lang="en-US" sz="2000" dirty="0" smtClean="0"/>
              <a:t>Now consider a modulated signal at f= 1MHz.The minimum antenna height is given by,</a:t>
            </a:r>
          </a:p>
          <a:p>
            <a:r>
              <a:rPr lang="en-US" sz="2000" dirty="0" smtClean="0"/>
              <a:t>Minimum antenna height= λ/4 = c/4f=(3108108</a:t>
            </a:r>
            <a:r>
              <a:rPr lang="en-US" sz="2000" i="1" dirty="0" smtClean="0"/>
              <a:t>)/(4</a:t>
            </a:r>
            <a:r>
              <a:rPr lang="en-US" sz="2000" dirty="0" smtClean="0"/>
              <a:t>10*106106 )=75 meter</a:t>
            </a:r>
          </a:p>
          <a:p>
            <a:r>
              <a:rPr lang="en-US" sz="2000" dirty="0" smtClean="0"/>
              <a:t>This length of the antenna can be built easily and this example clearly shows us how hugely the process of modulation is enabling communication systems.</a:t>
            </a:r>
          </a:p>
          <a:p>
            <a:pPr>
              <a:buNone/>
            </a:pP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685800"/>
          </a:xfrm>
        </p:spPr>
        <p:txBody>
          <a:bodyPr>
            <a:normAutofit fontScale="90000"/>
          </a:bodyPr>
          <a:lstStyle/>
          <a:p>
            <a:r>
              <a:rPr lang="en-US" dirty="0" smtClean="0"/>
              <a:t>Carson’s Rule</a:t>
            </a:r>
            <a:endParaRPr lang="en-US" dirty="0"/>
          </a:p>
        </p:txBody>
      </p:sp>
      <p:sp>
        <p:nvSpPr>
          <p:cNvPr id="3" name="Content Placeholder 2"/>
          <p:cNvSpPr>
            <a:spLocks noGrp="1"/>
          </p:cNvSpPr>
          <p:nvPr>
            <p:ph idx="1"/>
          </p:nvPr>
        </p:nvSpPr>
        <p:spPr>
          <a:xfrm>
            <a:off x="1143000" y="838200"/>
            <a:ext cx="7791450" cy="2514600"/>
          </a:xfrm>
        </p:spPr>
        <p:txBody>
          <a:bodyPr/>
          <a:lstStyle/>
          <a:p>
            <a:r>
              <a:rPr lang="en-US" sz="1600" dirty="0" smtClean="0"/>
              <a:t>In telecommunication, </a:t>
            </a:r>
            <a:r>
              <a:rPr lang="en-US" sz="1600" b="1" dirty="0" smtClean="0"/>
              <a:t>Carson's bandwidth rule</a:t>
            </a:r>
            <a:r>
              <a:rPr lang="en-US" sz="1600" dirty="0" smtClean="0"/>
              <a:t> defines the approximate bandwidth requirements of communications system components for a carrier signal that is frequency modulated by a continuous or broad spectrum of frequencies rather than a single frequency. Carson's rule does not apply well when the modulating signal contains discontinuities, such as a square wave. Carson's rule originates from John Renshaw Carson's 1922 paper.</a:t>
            </a:r>
          </a:p>
          <a:p>
            <a:r>
              <a:rPr lang="en-US" sz="1600" dirty="0" smtClean="0"/>
              <a:t>Carson's bandwidth rule is expressed by the relation:</a:t>
            </a:r>
          </a:p>
          <a:p>
            <a:r>
              <a:rPr lang="en-US" sz="1600" dirty="0" smtClean="0"/>
              <a:t>where is the bandwidth requirement is the peak frequency deviation; is the highest frequency in the modulating signal.</a:t>
            </a:r>
            <a:endParaRPr lang="en-US" sz="16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40</a:t>
            </a:fld>
            <a:endParaRPr lang="en-US"/>
          </a:p>
        </p:txBody>
      </p:sp>
      <p:pic>
        <p:nvPicPr>
          <p:cNvPr id="106498" name="Picture 2" descr="C:\Users\anup\Desktop\New folder\carson-rule-figure.png"/>
          <p:cNvPicPr>
            <a:picLocks noChangeAspect="1" noChangeArrowheads="1"/>
          </p:cNvPicPr>
          <p:nvPr/>
        </p:nvPicPr>
        <p:blipFill>
          <a:blip r:embed="rId2"/>
          <a:srcRect/>
          <a:stretch>
            <a:fillRect/>
          </a:stretch>
        </p:blipFill>
        <p:spPr bwMode="auto">
          <a:xfrm>
            <a:off x="1469854" y="3733800"/>
            <a:ext cx="6970883" cy="189547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685800"/>
          </a:xfrm>
        </p:spPr>
        <p:txBody>
          <a:bodyPr>
            <a:normAutofit fontScale="90000"/>
          </a:bodyPr>
          <a:lstStyle/>
          <a:p>
            <a:r>
              <a:rPr lang="en-US" dirty="0" smtClean="0"/>
              <a:t>Effect of noise on FM carrier</a:t>
            </a:r>
            <a:endParaRPr lang="en-US" dirty="0"/>
          </a:p>
        </p:txBody>
      </p:sp>
      <p:sp>
        <p:nvSpPr>
          <p:cNvPr id="3" name="Content Placeholder 2"/>
          <p:cNvSpPr>
            <a:spLocks noGrp="1"/>
          </p:cNvSpPr>
          <p:nvPr>
            <p:ph idx="1"/>
          </p:nvPr>
        </p:nvSpPr>
        <p:spPr>
          <a:xfrm>
            <a:off x="1219200" y="990600"/>
            <a:ext cx="7715250" cy="1447800"/>
          </a:xfrm>
        </p:spPr>
        <p:txBody>
          <a:bodyPr/>
          <a:lstStyle/>
          <a:p>
            <a:pPr>
              <a:buNone/>
            </a:pPr>
            <a:r>
              <a:rPr lang="en-US" sz="2000" b="1" dirty="0" smtClean="0"/>
              <a:t>    FM</a:t>
            </a:r>
            <a:r>
              <a:rPr lang="en-US" sz="2000" dirty="0" smtClean="0"/>
              <a:t> systems are far better at rejecting </a:t>
            </a:r>
            <a:r>
              <a:rPr lang="en-US" sz="2000" b="1" dirty="0" smtClean="0"/>
              <a:t>noise</a:t>
            </a:r>
            <a:r>
              <a:rPr lang="en-US" sz="2000" dirty="0" smtClean="0"/>
              <a:t> than AM systems. </a:t>
            </a:r>
            <a:r>
              <a:rPr lang="en-US" sz="2000" b="1" dirty="0" smtClean="0"/>
              <a:t>Noise</a:t>
            </a:r>
            <a:r>
              <a:rPr lang="en-US" sz="2000" dirty="0" smtClean="0"/>
              <a:t> generally is spread uniformly across the spectrum (the so-called white </a:t>
            </a:r>
            <a:r>
              <a:rPr lang="en-US" sz="2000" b="1" dirty="0" smtClean="0"/>
              <a:t>noise</a:t>
            </a:r>
            <a:r>
              <a:rPr lang="en-US" sz="2000" dirty="0" smtClean="0"/>
              <a:t>, meaning wide spectrum). The amplitude of the </a:t>
            </a:r>
            <a:r>
              <a:rPr lang="en-US" sz="2000" b="1" dirty="0" smtClean="0"/>
              <a:t>noise</a:t>
            </a:r>
            <a:r>
              <a:rPr lang="en-US" sz="2000" dirty="0" smtClean="0"/>
              <a:t> varies randomly at these frequencies.</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41</a:t>
            </a:fld>
            <a:endParaRPr lang="en-US"/>
          </a:p>
        </p:txBody>
      </p:sp>
      <p:pic>
        <p:nvPicPr>
          <p:cNvPr id="107522" name="Picture 2" descr="C:\Users\anup\Desktop\New folder\Noise+in+FM+Receivers.jpg"/>
          <p:cNvPicPr>
            <a:picLocks noChangeAspect="1" noChangeArrowheads="1"/>
          </p:cNvPicPr>
          <p:nvPr/>
        </p:nvPicPr>
        <p:blipFill>
          <a:blip r:embed="rId2"/>
          <a:srcRect t="14583"/>
          <a:stretch>
            <a:fillRect/>
          </a:stretch>
        </p:blipFill>
        <p:spPr bwMode="auto">
          <a:xfrm>
            <a:off x="3124200" y="3048000"/>
            <a:ext cx="5486400" cy="31242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685800"/>
          </a:xfrm>
        </p:spPr>
        <p:txBody>
          <a:bodyPr>
            <a:normAutofit fontScale="90000"/>
          </a:bodyPr>
          <a:lstStyle/>
          <a:p>
            <a:r>
              <a:rPr lang="en-US" dirty="0" smtClean="0"/>
              <a:t>Noise triangle</a:t>
            </a:r>
            <a:endParaRPr lang="en-US" dirty="0"/>
          </a:p>
        </p:txBody>
      </p:sp>
      <p:sp>
        <p:nvSpPr>
          <p:cNvPr id="3" name="Content Placeholder 2"/>
          <p:cNvSpPr>
            <a:spLocks noGrp="1"/>
          </p:cNvSpPr>
          <p:nvPr>
            <p:ph idx="1"/>
          </p:nvPr>
        </p:nvSpPr>
        <p:spPr>
          <a:xfrm>
            <a:off x="1219200" y="990600"/>
            <a:ext cx="7715250" cy="1600200"/>
          </a:xfrm>
        </p:spPr>
        <p:txBody>
          <a:bodyPr/>
          <a:lstStyle/>
          <a:p>
            <a:pPr>
              <a:buNone/>
            </a:pPr>
            <a:r>
              <a:rPr lang="en-US" sz="2000" dirty="0" smtClean="0"/>
              <a:t>    It is seen that </a:t>
            </a:r>
            <a:r>
              <a:rPr lang="en-US" sz="2000" b="1" dirty="0" smtClean="0"/>
              <a:t>noise</a:t>
            </a:r>
            <a:r>
              <a:rPr lang="en-US" sz="2000" dirty="0" smtClean="0"/>
              <a:t> in AM and PM remains constant for entire audio range because the modulation index due to signal are independent on modulating frequency but in FM the effect of </a:t>
            </a:r>
            <a:r>
              <a:rPr lang="en-US" sz="2000" b="1" dirty="0" smtClean="0"/>
              <a:t>noise</a:t>
            </a:r>
            <a:r>
              <a:rPr lang="en-US" sz="2000" dirty="0" smtClean="0"/>
              <a:t> will be increased with the increase in modulating frequency.</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42</a:t>
            </a:fld>
            <a:endParaRPr lang="en-US"/>
          </a:p>
        </p:txBody>
      </p:sp>
      <p:pic>
        <p:nvPicPr>
          <p:cNvPr id="108546" name="Picture 2" descr="C:\Users\anup\Desktop\New folder\aOQU1nu.png"/>
          <p:cNvPicPr>
            <a:picLocks noChangeAspect="1" noChangeArrowheads="1"/>
          </p:cNvPicPr>
          <p:nvPr/>
        </p:nvPicPr>
        <p:blipFill>
          <a:blip r:embed="rId2"/>
          <a:srcRect/>
          <a:stretch>
            <a:fillRect/>
          </a:stretch>
        </p:blipFill>
        <p:spPr bwMode="auto">
          <a:xfrm>
            <a:off x="1371600" y="2971800"/>
            <a:ext cx="7543800" cy="251397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685800"/>
          </a:xfrm>
        </p:spPr>
        <p:txBody>
          <a:bodyPr>
            <a:normAutofit fontScale="90000"/>
          </a:bodyPr>
          <a:lstStyle/>
          <a:p>
            <a:r>
              <a:rPr lang="en-US" dirty="0" smtClean="0"/>
              <a:t>Role of limiter</a:t>
            </a:r>
            <a:endParaRPr lang="en-US" dirty="0"/>
          </a:p>
        </p:txBody>
      </p:sp>
      <p:sp>
        <p:nvSpPr>
          <p:cNvPr id="3" name="Content Placeholder 2"/>
          <p:cNvSpPr>
            <a:spLocks noGrp="1"/>
          </p:cNvSpPr>
          <p:nvPr>
            <p:ph idx="1"/>
          </p:nvPr>
        </p:nvSpPr>
        <p:spPr>
          <a:xfrm>
            <a:off x="1143000" y="990600"/>
            <a:ext cx="7791450" cy="1447800"/>
          </a:xfrm>
        </p:spPr>
        <p:txBody>
          <a:bodyPr/>
          <a:lstStyle/>
          <a:p>
            <a:pPr>
              <a:buNone/>
            </a:pPr>
            <a:r>
              <a:rPr lang="en-US" sz="2000" b="1" dirty="0" smtClean="0"/>
              <a:t>    Limiter</a:t>
            </a:r>
            <a:r>
              <a:rPr lang="en-US" sz="2000" dirty="0" smtClean="0"/>
              <a:t> circuit is used in </a:t>
            </a:r>
            <a:r>
              <a:rPr lang="en-US" sz="2000" b="1" dirty="0" smtClean="0"/>
              <a:t>FM</a:t>
            </a:r>
            <a:r>
              <a:rPr lang="en-US" sz="2000" dirty="0" smtClean="0"/>
              <a:t> receiver to remove the noise present in the peaks of the received signal and to remove any amplitude variation in the received signal; the output of the </a:t>
            </a:r>
            <a:r>
              <a:rPr lang="en-US" sz="2000" b="1" dirty="0" smtClean="0"/>
              <a:t>limiter</a:t>
            </a:r>
            <a:r>
              <a:rPr lang="en-US" sz="2000" dirty="0" smtClean="0"/>
              <a:t> has constant amplitude.</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43</a:t>
            </a:fld>
            <a:endParaRPr lang="en-US"/>
          </a:p>
        </p:txBody>
      </p:sp>
      <p:pic>
        <p:nvPicPr>
          <p:cNvPr id="109570" name="Picture 2" descr="C:\Users\anup\Desktop\New folder\limiter-circuit-used-in-FM-transmitter_0.png"/>
          <p:cNvPicPr>
            <a:picLocks noChangeAspect="1" noChangeArrowheads="1"/>
          </p:cNvPicPr>
          <p:nvPr/>
        </p:nvPicPr>
        <p:blipFill>
          <a:blip r:embed="rId2"/>
          <a:srcRect/>
          <a:stretch>
            <a:fillRect/>
          </a:stretch>
        </p:blipFill>
        <p:spPr bwMode="auto">
          <a:xfrm>
            <a:off x="2146924" y="2438400"/>
            <a:ext cx="6465263" cy="338040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685800"/>
          </a:xfrm>
        </p:spPr>
        <p:txBody>
          <a:bodyPr>
            <a:normAutofit fontScale="90000"/>
          </a:bodyPr>
          <a:lstStyle/>
          <a:p>
            <a:r>
              <a:rPr lang="en-US" dirty="0" smtClean="0"/>
              <a:t> </a:t>
            </a:r>
            <a:r>
              <a:rPr lang="en-US" dirty="0" smtClean="0"/>
              <a:t>P</a:t>
            </a:r>
            <a:r>
              <a:rPr lang="en-US" dirty="0" smtClean="0"/>
              <a:t>re-emphasis</a:t>
            </a:r>
            <a:endParaRPr lang="en-US" dirty="0"/>
          </a:p>
        </p:txBody>
      </p:sp>
      <p:sp>
        <p:nvSpPr>
          <p:cNvPr id="3" name="Content Placeholder 2"/>
          <p:cNvSpPr>
            <a:spLocks noGrp="1"/>
          </p:cNvSpPr>
          <p:nvPr>
            <p:ph idx="1"/>
          </p:nvPr>
        </p:nvSpPr>
        <p:spPr>
          <a:xfrm>
            <a:off x="1143000" y="990600"/>
            <a:ext cx="7791450" cy="1752600"/>
          </a:xfrm>
        </p:spPr>
        <p:txBody>
          <a:bodyPr/>
          <a:lstStyle/>
          <a:p>
            <a:pPr>
              <a:buNone/>
            </a:pPr>
            <a:r>
              <a:rPr lang="en-US" sz="2000" dirty="0" smtClean="0"/>
              <a:t>    In high speed digital transmission, </a:t>
            </a:r>
            <a:r>
              <a:rPr lang="en-US" sz="2000" b="1" dirty="0" smtClean="0"/>
              <a:t>pre</a:t>
            </a:r>
            <a:r>
              <a:rPr lang="en-US" sz="2000" dirty="0" smtClean="0"/>
              <a:t>-</a:t>
            </a:r>
            <a:r>
              <a:rPr lang="en-US" sz="2000" b="1" dirty="0" smtClean="0"/>
              <a:t>emphasis</a:t>
            </a:r>
            <a:r>
              <a:rPr lang="en-US" sz="2000" dirty="0" smtClean="0"/>
              <a:t> is used to improve signal quality at the output of a data transmission. In transmitting signals at high data rates, the transmission medium may introduce distortions, so </a:t>
            </a:r>
            <a:r>
              <a:rPr lang="en-US" sz="2000" b="1" dirty="0" smtClean="0"/>
              <a:t>pre</a:t>
            </a:r>
            <a:r>
              <a:rPr lang="en-US" sz="2000" dirty="0" smtClean="0"/>
              <a:t>-</a:t>
            </a:r>
            <a:r>
              <a:rPr lang="en-US" sz="2000" b="1" dirty="0" smtClean="0"/>
              <a:t>emphasis</a:t>
            </a:r>
            <a:r>
              <a:rPr lang="en-US" sz="2000" dirty="0" smtClean="0"/>
              <a:t> is used to distort the transmitted signal to correct for this distortion.</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44</a:t>
            </a:fld>
            <a:endParaRPr lang="en-US"/>
          </a:p>
        </p:txBody>
      </p:sp>
      <p:pic>
        <p:nvPicPr>
          <p:cNvPr id="110594" name="Picture 2" descr="C:\Users\anup\Desktop\New folder\pre-emphasis-circuit-curve.png"/>
          <p:cNvPicPr>
            <a:picLocks noChangeAspect="1" noChangeArrowheads="1"/>
          </p:cNvPicPr>
          <p:nvPr/>
        </p:nvPicPr>
        <p:blipFill>
          <a:blip r:embed="rId2"/>
          <a:srcRect/>
          <a:stretch>
            <a:fillRect/>
          </a:stretch>
        </p:blipFill>
        <p:spPr bwMode="auto">
          <a:xfrm>
            <a:off x="5410200" y="2286000"/>
            <a:ext cx="2811463" cy="395513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609600"/>
          </a:xfrm>
        </p:spPr>
        <p:txBody>
          <a:bodyPr>
            <a:normAutofit fontScale="90000"/>
          </a:bodyPr>
          <a:lstStyle/>
          <a:p>
            <a:r>
              <a:rPr lang="en-US" dirty="0" smtClean="0"/>
              <a:t> </a:t>
            </a:r>
            <a:r>
              <a:rPr lang="en-US" dirty="0" smtClean="0"/>
              <a:t>D</a:t>
            </a:r>
            <a:r>
              <a:rPr lang="en-US" dirty="0" smtClean="0"/>
              <a:t>e-emphasis</a:t>
            </a:r>
            <a:endParaRPr lang="en-US" dirty="0"/>
          </a:p>
        </p:txBody>
      </p:sp>
      <p:sp>
        <p:nvSpPr>
          <p:cNvPr id="3" name="Content Placeholder 2"/>
          <p:cNvSpPr>
            <a:spLocks noGrp="1"/>
          </p:cNvSpPr>
          <p:nvPr>
            <p:ph idx="1"/>
          </p:nvPr>
        </p:nvSpPr>
        <p:spPr>
          <a:xfrm>
            <a:off x="1219200" y="914400"/>
            <a:ext cx="7715250" cy="1524000"/>
          </a:xfrm>
        </p:spPr>
        <p:txBody>
          <a:bodyPr/>
          <a:lstStyle/>
          <a:p>
            <a:pPr>
              <a:buNone/>
            </a:pPr>
            <a:r>
              <a:rPr lang="en-US" sz="2000" b="1" dirty="0" smtClean="0"/>
              <a:t>    De</a:t>
            </a:r>
            <a:r>
              <a:rPr lang="en-US" sz="2000" dirty="0" smtClean="0"/>
              <a:t>-</a:t>
            </a:r>
            <a:r>
              <a:rPr lang="en-US" sz="2000" b="1" dirty="0" smtClean="0"/>
              <a:t>emphasis</a:t>
            </a:r>
            <a:r>
              <a:rPr lang="en-US" sz="2000" dirty="0" smtClean="0"/>
              <a:t> means attenuating those frequencies by the amount by which they are boosted. However </a:t>
            </a:r>
            <a:r>
              <a:rPr lang="en-US" sz="2000" b="1" dirty="0" smtClean="0"/>
              <a:t>pre</a:t>
            </a:r>
            <a:r>
              <a:rPr lang="en-US" sz="2000" dirty="0" smtClean="0"/>
              <a:t>-</a:t>
            </a:r>
            <a:r>
              <a:rPr lang="en-US" sz="2000" b="1" dirty="0" smtClean="0"/>
              <a:t>emphasis</a:t>
            </a:r>
            <a:r>
              <a:rPr lang="en-US" sz="2000" dirty="0" smtClean="0"/>
              <a:t> is done at the transmitter and the </a:t>
            </a:r>
            <a:r>
              <a:rPr lang="en-US" sz="2000" b="1" dirty="0" smtClean="0"/>
              <a:t>de</a:t>
            </a:r>
            <a:r>
              <a:rPr lang="en-US" sz="2000" dirty="0" smtClean="0"/>
              <a:t>-</a:t>
            </a:r>
            <a:r>
              <a:rPr lang="en-US" sz="2000" b="1" dirty="0" smtClean="0"/>
              <a:t>emphasis</a:t>
            </a:r>
            <a:r>
              <a:rPr lang="en-US" sz="2000" dirty="0" smtClean="0"/>
              <a:t> is done in the receiver. The purpose is to improve the signal-to-noise ratio for FM reception.</a:t>
            </a:r>
            <a:endParaRPr lang="en-US" sz="2000" dirty="0"/>
          </a:p>
        </p:txBody>
      </p:sp>
      <p:sp>
        <p:nvSpPr>
          <p:cNvPr id="4" name="Footer Placeholder 3"/>
          <p:cNvSpPr>
            <a:spLocks noGrp="1"/>
          </p:cNvSpPr>
          <p:nvPr>
            <p:ph type="ftr" sz="quarter" idx="11"/>
          </p:nvPr>
        </p:nvSpPr>
        <p:spPr>
          <a:xfrm>
            <a:off x="5562600" y="6172200"/>
            <a:ext cx="2895600" cy="476250"/>
          </a:xfrm>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45</a:t>
            </a:fld>
            <a:endParaRPr lang="en-US"/>
          </a:p>
        </p:txBody>
      </p:sp>
      <p:pic>
        <p:nvPicPr>
          <p:cNvPr id="111618" name="Picture 2" descr="C:\Users\anup\Desktop\New folder\de-emphasis-circuit-curve.png"/>
          <p:cNvPicPr>
            <a:picLocks noChangeAspect="1" noChangeArrowheads="1"/>
          </p:cNvPicPr>
          <p:nvPr/>
        </p:nvPicPr>
        <p:blipFill>
          <a:blip r:embed="rId2"/>
          <a:srcRect/>
          <a:stretch>
            <a:fillRect/>
          </a:stretch>
        </p:blipFill>
        <p:spPr bwMode="auto">
          <a:xfrm>
            <a:off x="5334000" y="2362200"/>
            <a:ext cx="3124200" cy="370522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685800"/>
          </a:xfrm>
        </p:spPr>
        <p:txBody>
          <a:bodyPr>
            <a:normAutofit fontScale="90000"/>
          </a:bodyPr>
          <a:lstStyle/>
          <a:p>
            <a:r>
              <a:rPr lang="en-US" dirty="0" smtClean="0"/>
              <a:t>Capture effect</a:t>
            </a:r>
            <a:endParaRPr lang="en-US" dirty="0"/>
          </a:p>
        </p:txBody>
      </p:sp>
      <p:sp>
        <p:nvSpPr>
          <p:cNvPr id="3" name="Content Placeholder 2"/>
          <p:cNvSpPr>
            <a:spLocks noGrp="1"/>
          </p:cNvSpPr>
          <p:nvPr>
            <p:ph idx="1"/>
          </p:nvPr>
        </p:nvSpPr>
        <p:spPr>
          <a:xfrm>
            <a:off x="1219200" y="990600"/>
            <a:ext cx="7715250" cy="1600200"/>
          </a:xfrm>
        </p:spPr>
        <p:txBody>
          <a:bodyPr/>
          <a:lstStyle/>
          <a:p>
            <a:pPr>
              <a:buNone/>
            </a:pPr>
            <a:r>
              <a:rPr lang="en-US" sz="2000" dirty="0" smtClean="0"/>
              <a:t>    In a radio receiver, the </a:t>
            </a:r>
            <a:r>
              <a:rPr lang="en-US" sz="2000" b="1" dirty="0" smtClean="0"/>
              <a:t>capture effect</a:t>
            </a:r>
            <a:r>
              <a:rPr lang="en-US" sz="2000" dirty="0" smtClean="0"/>
              <a:t>, or FM </a:t>
            </a:r>
            <a:r>
              <a:rPr lang="en-US" sz="2000" b="1" dirty="0" smtClean="0"/>
              <a:t>capture effect</a:t>
            </a:r>
            <a:r>
              <a:rPr lang="en-US" sz="2000" dirty="0" smtClean="0"/>
              <a:t>, is a phenomenon associated with FM reception in which only the stronger of two signals at, or near, the same frequency or channel will be demodulated.</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46</a:t>
            </a:fld>
            <a:endParaRPr lang="en-US"/>
          </a:p>
        </p:txBody>
      </p:sp>
      <p:pic>
        <p:nvPicPr>
          <p:cNvPr id="112642" name="Picture 2" descr="C:\Users\anup\Desktop\New folder\Capture_effect_2-4.jpg"/>
          <p:cNvPicPr>
            <a:picLocks noChangeAspect="1" noChangeArrowheads="1"/>
          </p:cNvPicPr>
          <p:nvPr/>
        </p:nvPicPr>
        <p:blipFill>
          <a:blip r:embed="rId2"/>
          <a:srcRect/>
          <a:stretch>
            <a:fillRect/>
          </a:stretch>
        </p:blipFill>
        <p:spPr bwMode="auto">
          <a:xfrm>
            <a:off x="3352800" y="2286000"/>
            <a:ext cx="5570330" cy="39624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533400"/>
          </a:xfrm>
        </p:spPr>
        <p:txBody>
          <a:bodyPr>
            <a:normAutofit fontScale="90000"/>
          </a:bodyPr>
          <a:lstStyle/>
          <a:p>
            <a:r>
              <a:rPr lang="en-US" dirty="0" smtClean="0"/>
              <a:t>Narrow Band FM</a:t>
            </a:r>
            <a:endParaRPr lang="en-US" dirty="0"/>
          </a:p>
        </p:txBody>
      </p:sp>
      <p:sp>
        <p:nvSpPr>
          <p:cNvPr id="3" name="Content Placeholder 2"/>
          <p:cNvSpPr>
            <a:spLocks noGrp="1"/>
          </p:cNvSpPr>
          <p:nvPr>
            <p:ph idx="1"/>
          </p:nvPr>
        </p:nvSpPr>
        <p:spPr>
          <a:xfrm>
            <a:off x="1143000" y="762000"/>
            <a:ext cx="7791450" cy="2819400"/>
          </a:xfrm>
        </p:spPr>
        <p:txBody>
          <a:bodyPr/>
          <a:lstStyle/>
          <a:p>
            <a:pPr>
              <a:buNone/>
            </a:pPr>
            <a:r>
              <a:rPr lang="en-US" sz="2000" dirty="0" smtClean="0"/>
              <a:t>    Narrow band FM, NBFM, is used for signals where the deviation is small enough that the terms in the Bessel function is small and the main sidebands are those appearing at ± modulation frequency. The sidebands further out are negligible.</a:t>
            </a:r>
            <a:br>
              <a:rPr lang="en-US" sz="2000" dirty="0" smtClean="0"/>
            </a:br>
            <a:r>
              <a:rPr lang="en-US" sz="2000" dirty="0" smtClean="0"/>
              <a:t/>
            </a:r>
            <a:br>
              <a:rPr lang="en-US" sz="2000" dirty="0" smtClean="0"/>
            </a:br>
            <a:r>
              <a:rPr lang="en-US" sz="2000" dirty="0" smtClean="0"/>
              <a:t>For NBFM, the FM modulation index must be less than 0.5, although a figure of 0.2 is often used. For NBFM the audio or data bandwidth is small, but this is acceptable for this type of communication.</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47</a:t>
            </a:fld>
            <a:endParaRPr lang="en-US"/>
          </a:p>
        </p:txBody>
      </p:sp>
      <p:pic>
        <p:nvPicPr>
          <p:cNvPr id="1027" name="Picture 3" descr="C:\Users\anup\Desktop\New folder\Block+diagram+of+a+method+for+generating+a+narrowband+FM+signal..jpg"/>
          <p:cNvPicPr>
            <a:picLocks noChangeAspect="1" noChangeArrowheads="1"/>
          </p:cNvPicPr>
          <p:nvPr/>
        </p:nvPicPr>
        <p:blipFill>
          <a:blip r:embed="rId2"/>
          <a:srcRect t="18079" b="11864"/>
          <a:stretch>
            <a:fillRect/>
          </a:stretch>
        </p:blipFill>
        <p:spPr bwMode="auto">
          <a:xfrm>
            <a:off x="4114800" y="3729925"/>
            <a:ext cx="4648200" cy="244227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533400"/>
          </a:xfrm>
        </p:spPr>
        <p:txBody>
          <a:bodyPr>
            <a:normAutofit fontScale="90000"/>
          </a:bodyPr>
          <a:lstStyle/>
          <a:p>
            <a:r>
              <a:rPr lang="en-US" dirty="0" smtClean="0"/>
              <a:t>Wide Band FM</a:t>
            </a:r>
            <a:endParaRPr lang="en-US" dirty="0"/>
          </a:p>
        </p:txBody>
      </p:sp>
      <p:sp>
        <p:nvSpPr>
          <p:cNvPr id="3" name="Content Placeholder 2"/>
          <p:cNvSpPr>
            <a:spLocks noGrp="1"/>
          </p:cNvSpPr>
          <p:nvPr>
            <p:ph idx="1"/>
          </p:nvPr>
        </p:nvSpPr>
        <p:spPr>
          <a:xfrm>
            <a:off x="1219200" y="762000"/>
            <a:ext cx="7715250" cy="2133600"/>
          </a:xfrm>
        </p:spPr>
        <p:txBody>
          <a:bodyPr/>
          <a:lstStyle/>
          <a:p>
            <a:pPr>
              <a:buNone/>
            </a:pPr>
            <a:r>
              <a:rPr lang="en-US" sz="2000" dirty="0" smtClean="0"/>
              <a:t>    When spectrum efficiency is important, Narrowband </a:t>
            </a:r>
            <a:r>
              <a:rPr lang="en-US" sz="2000" b="1" dirty="0" smtClean="0"/>
              <a:t>FM</a:t>
            </a:r>
            <a:r>
              <a:rPr lang="en-US" sz="2000" dirty="0" smtClean="0"/>
              <a:t> (NBFM) is used but when better signal quality is required, </a:t>
            </a:r>
            <a:r>
              <a:rPr lang="en-US" sz="2000" b="1" dirty="0" smtClean="0"/>
              <a:t>Wideband FM</a:t>
            </a:r>
            <a:r>
              <a:rPr lang="en-US" sz="2000" dirty="0" smtClean="0"/>
              <a:t> (WBFM) is used at the expense of greater spectrum usage. The term WBFM is used in applications where the </a:t>
            </a:r>
            <a:r>
              <a:rPr lang="en-US" sz="2000" b="1" dirty="0" smtClean="0"/>
              <a:t>modulation</a:t>
            </a:r>
            <a:r>
              <a:rPr lang="en-US" sz="2000" dirty="0" smtClean="0"/>
              <a:t> index is equal to or larger than 1.</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48</a:t>
            </a:fld>
            <a:endParaRPr lang="en-US"/>
          </a:p>
        </p:txBody>
      </p:sp>
      <p:pic>
        <p:nvPicPr>
          <p:cNvPr id="2050" name="Picture 2" descr="C:\Users\anup\Desktop\New folder\WNFM Paper 2014 - PLL.gif"/>
          <p:cNvPicPr>
            <a:picLocks noChangeAspect="1" noChangeArrowheads="1"/>
          </p:cNvPicPr>
          <p:nvPr/>
        </p:nvPicPr>
        <p:blipFill>
          <a:blip r:embed="rId2"/>
          <a:srcRect/>
          <a:stretch>
            <a:fillRect/>
          </a:stretch>
        </p:blipFill>
        <p:spPr bwMode="auto">
          <a:xfrm>
            <a:off x="1371600" y="3124200"/>
            <a:ext cx="7564291" cy="232597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152400"/>
            <a:ext cx="7791450" cy="838200"/>
          </a:xfrm>
        </p:spPr>
        <p:txBody>
          <a:bodyPr/>
          <a:lstStyle/>
          <a:p>
            <a:r>
              <a:rPr lang="en-US" dirty="0" smtClean="0"/>
              <a:t>4. Principles of AM Modulators</a:t>
            </a:r>
            <a:endParaRPr lang="en-US" dirty="0"/>
          </a:p>
        </p:txBody>
      </p:sp>
      <p:sp>
        <p:nvSpPr>
          <p:cNvPr id="6" name="Content Placeholder 5"/>
          <p:cNvSpPr>
            <a:spLocks noGrp="1"/>
          </p:cNvSpPr>
          <p:nvPr>
            <p:ph idx="1"/>
          </p:nvPr>
        </p:nvSpPr>
        <p:spPr>
          <a:xfrm>
            <a:off x="1143000" y="1143000"/>
            <a:ext cx="7791450" cy="1828800"/>
          </a:xfrm>
        </p:spPr>
        <p:txBody>
          <a:bodyPr/>
          <a:lstStyle/>
          <a:p>
            <a:pPr>
              <a:buNone/>
            </a:pPr>
            <a:r>
              <a:rPr lang="en-US" sz="2000" dirty="0" smtClean="0"/>
              <a:t>    If an input signal's height varies with the loudness of a user's voice and then adds this to the carrier, then the carrier's amplitude will change corresponding to the input signal that's been fed into it. This is called amplitude modulation or AM. </a:t>
            </a:r>
            <a:r>
              <a:rPr lang="en-US" sz="2000" b="1" dirty="0" smtClean="0"/>
              <a:t>Frequency</a:t>
            </a:r>
            <a:r>
              <a:rPr lang="en-US" sz="2000" dirty="0" smtClean="0"/>
              <a:t> of an input signal can also be changed.</a:t>
            </a:r>
            <a:endParaRPr lang="en-US" sz="2000" dirty="0"/>
          </a:p>
        </p:txBody>
      </p:sp>
      <p:sp>
        <p:nvSpPr>
          <p:cNvPr id="2" name="Footer Placeholder 1"/>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3" name="Slide Number Placeholder 2"/>
          <p:cNvSpPr>
            <a:spLocks noGrp="1"/>
          </p:cNvSpPr>
          <p:nvPr>
            <p:ph type="sldNum" sz="quarter" idx="12"/>
          </p:nvPr>
        </p:nvSpPr>
        <p:spPr/>
        <p:txBody>
          <a:bodyPr/>
          <a:lstStyle/>
          <a:p>
            <a:pPr>
              <a:defRPr/>
            </a:pPr>
            <a:fld id="{58B52BBE-6123-4171-A870-A36651E6DDCF}" type="slidenum">
              <a:rPr lang="en-US" smtClean="0"/>
              <a:pPr>
                <a:defRPr/>
              </a:pPr>
              <a:t>49</a:t>
            </a:fld>
            <a:endParaRPr lang="en-US"/>
          </a:p>
        </p:txBody>
      </p:sp>
      <p:pic>
        <p:nvPicPr>
          <p:cNvPr id="114691" name="Picture 3" descr="C:\Users\anup\Desktop\New folder\am_transmitter_system.gif"/>
          <p:cNvPicPr>
            <a:picLocks noChangeAspect="1" noChangeArrowheads="1"/>
          </p:cNvPicPr>
          <p:nvPr/>
        </p:nvPicPr>
        <p:blipFill>
          <a:blip r:embed="rId3"/>
          <a:srcRect/>
          <a:stretch>
            <a:fillRect/>
          </a:stretch>
        </p:blipFill>
        <p:spPr bwMode="auto">
          <a:xfrm>
            <a:off x="1066800" y="2895600"/>
            <a:ext cx="7877735" cy="36195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533400"/>
          </a:xfrm>
        </p:spPr>
        <p:txBody>
          <a:bodyPr>
            <a:normAutofit fontScale="90000"/>
          </a:bodyPr>
          <a:lstStyle/>
          <a:p>
            <a:r>
              <a:rPr lang="en-US" dirty="0" smtClean="0"/>
              <a:t>Advantages of modulation</a:t>
            </a:r>
            <a:endParaRPr lang="en-US" dirty="0"/>
          </a:p>
        </p:txBody>
      </p:sp>
      <p:sp>
        <p:nvSpPr>
          <p:cNvPr id="3" name="Content Placeholder 2"/>
          <p:cNvSpPr>
            <a:spLocks noGrp="1"/>
          </p:cNvSpPr>
          <p:nvPr>
            <p:ph idx="1"/>
          </p:nvPr>
        </p:nvSpPr>
        <p:spPr>
          <a:xfrm>
            <a:off x="1219200" y="1066800"/>
            <a:ext cx="7715250" cy="5105400"/>
          </a:xfrm>
        </p:spPr>
        <p:txBody>
          <a:bodyPr/>
          <a:lstStyle/>
          <a:p>
            <a:r>
              <a:rPr lang="en-US" sz="2400" dirty="0" smtClean="0"/>
              <a:t>The antenna used for transmission, had to be very large, if modulation was not introduced. The range of communication gets limited as the wave cannot travel to a distance without getting distorted.</a:t>
            </a:r>
          </a:p>
          <a:p>
            <a:r>
              <a:rPr lang="en-US" sz="2400" dirty="0" smtClean="0"/>
              <a:t>Following are some of the advantages for implementing modulation in the communication systems.</a:t>
            </a:r>
          </a:p>
          <a:p>
            <a:r>
              <a:rPr lang="en-US" sz="2400" dirty="0" smtClean="0"/>
              <a:t>Antenna size gets reduced.</a:t>
            </a:r>
          </a:p>
          <a:p>
            <a:r>
              <a:rPr lang="en-US" sz="2400" dirty="0" smtClean="0"/>
              <a:t>No signal mixing occurs.</a:t>
            </a:r>
          </a:p>
          <a:p>
            <a:r>
              <a:rPr lang="en-US" sz="2400" dirty="0" smtClean="0"/>
              <a:t>Communication range increases.</a:t>
            </a:r>
          </a:p>
          <a:p>
            <a:r>
              <a:rPr lang="en-US" sz="2400" dirty="0" smtClean="0"/>
              <a:t>Multiplexing of signals occur.</a:t>
            </a:r>
          </a:p>
          <a:p>
            <a:r>
              <a:rPr lang="en-US" sz="2400" dirty="0" smtClean="0"/>
              <a:t>Adjustments in the bandwidth is allowed.</a:t>
            </a:r>
          </a:p>
          <a:p>
            <a:r>
              <a:rPr lang="en-US" sz="2400" dirty="0" smtClean="0"/>
              <a:t>Reception quality improves.</a:t>
            </a:r>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609600"/>
          </a:xfrm>
        </p:spPr>
        <p:txBody>
          <a:bodyPr>
            <a:normAutofit fontScale="90000"/>
          </a:bodyPr>
          <a:lstStyle/>
          <a:p>
            <a:r>
              <a:rPr lang="en-US" dirty="0" smtClean="0"/>
              <a:t>AM Transmitter</a:t>
            </a:r>
            <a:endParaRPr lang="en-US" dirty="0"/>
          </a:p>
        </p:txBody>
      </p:sp>
      <p:sp>
        <p:nvSpPr>
          <p:cNvPr id="3" name="Content Placeholder 2"/>
          <p:cNvSpPr>
            <a:spLocks noGrp="1"/>
          </p:cNvSpPr>
          <p:nvPr>
            <p:ph idx="1"/>
          </p:nvPr>
        </p:nvSpPr>
        <p:spPr>
          <a:xfrm>
            <a:off x="1219200" y="838200"/>
            <a:ext cx="7715250" cy="1524000"/>
          </a:xfrm>
        </p:spPr>
        <p:txBody>
          <a:bodyPr/>
          <a:lstStyle/>
          <a:p>
            <a:pPr>
              <a:buNone/>
            </a:pPr>
            <a:r>
              <a:rPr lang="en-US" sz="2000" dirty="0" smtClean="0"/>
              <a:t>    In </a:t>
            </a:r>
            <a:r>
              <a:rPr lang="en-US" sz="2000" b="1" dirty="0" smtClean="0"/>
              <a:t>AM</a:t>
            </a:r>
            <a:r>
              <a:rPr lang="en-US" sz="2000" dirty="0" smtClean="0"/>
              <a:t>, the voltage or power level of the information signal changes the </a:t>
            </a:r>
            <a:r>
              <a:rPr lang="en-US" sz="2000" b="1" dirty="0" smtClean="0"/>
              <a:t>amplitude</a:t>
            </a:r>
            <a:r>
              <a:rPr lang="en-US" sz="2000" dirty="0" smtClean="0"/>
              <a:t> of the carrier in proportion With no </a:t>
            </a:r>
            <a:r>
              <a:rPr lang="en-US" sz="2000" b="1" dirty="0" smtClean="0"/>
              <a:t>modulation</a:t>
            </a:r>
            <a:r>
              <a:rPr lang="en-US" sz="2000" dirty="0" smtClean="0"/>
              <a:t>, the </a:t>
            </a:r>
            <a:r>
              <a:rPr lang="en-US" sz="2000" b="1" dirty="0" smtClean="0"/>
              <a:t>AM</a:t>
            </a:r>
            <a:r>
              <a:rPr lang="en-US" sz="2000" dirty="0" smtClean="0"/>
              <a:t> carrier is transmitted by itself. So are CB radios, aircraft radios, and the video </a:t>
            </a:r>
            <a:r>
              <a:rPr lang="en-US" sz="2000" b="1" dirty="0" smtClean="0"/>
              <a:t>modulation</a:t>
            </a:r>
            <a:r>
              <a:rPr lang="en-US" sz="2000" dirty="0" smtClean="0"/>
              <a:t> of a TV broadcast </a:t>
            </a:r>
            <a:r>
              <a:rPr lang="en-US" sz="2000" b="1" dirty="0" smtClean="0"/>
              <a:t>transmitter</a:t>
            </a:r>
            <a:r>
              <a:rPr lang="en-US" sz="2000" dirty="0" smtClean="0"/>
              <a:t>. ...</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50</a:t>
            </a:fld>
            <a:endParaRPr lang="en-US"/>
          </a:p>
        </p:txBody>
      </p:sp>
      <p:pic>
        <p:nvPicPr>
          <p:cNvPr id="3074" name="Picture 2" descr="C:\Users\anup\Desktop\New folder\am-transmitter1.jfif"/>
          <p:cNvPicPr>
            <a:picLocks noChangeAspect="1" noChangeArrowheads="1"/>
          </p:cNvPicPr>
          <p:nvPr/>
        </p:nvPicPr>
        <p:blipFill>
          <a:blip r:embed="rId2"/>
          <a:srcRect/>
          <a:stretch>
            <a:fillRect/>
          </a:stretch>
        </p:blipFill>
        <p:spPr bwMode="auto">
          <a:xfrm>
            <a:off x="1981200" y="2511641"/>
            <a:ext cx="6496050" cy="3279559"/>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609600"/>
          </a:xfrm>
        </p:spPr>
        <p:txBody>
          <a:bodyPr>
            <a:normAutofit/>
          </a:bodyPr>
          <a:lstStyle/>
          <a:p>
            <a:r>
              <a:rPr lang="en-US" sz="3200" dirty="0" smtClean="0"/>
              <a:t>AM Transmitter with Low Level Modulation</a:t>
            </a:r>
            <a:endParaRPr lang="en-US" sz="3200" dirty="0"/>
          </a:p>
        </p:txBody>
      </p:sp>
      <p:sp>
        <p:nvSpPr>
          <p:cNvPr id="3" name="Content Placeholder 2"/>
          <p:cNvSpPr>
            <a:spLocks noGrp="1"/>
          </p:cNvSpPr>
          <p:nvPr>
            <p:ph idx="1"/>
          </p:nvPr>
        </p:nvSpPr>
        <p:spPr>
          <a:xfrm>
            <a:off x="1219200" y="838200"/>
            <a:ext cx="7715250" cy="1905000"/>
          </a:xfrm>
        </p:spPr>
        <p:txBody>
          <a:bodyPr/>
          <a:lstStyle/>
          <a:p>
            <a:pPr>
              <a:buNone/>
            </a:pPr>
            <a:r>
              <a:rPr lang="en-US" sz="2000" dirty="0" smtClean="0"/>
              <a:t>    In </a:t>
            </a:r>
            <a:r>
              <a:rPr lang="en-US" sz="2000" b="1" dirty="0" smtClean="0"/>
              <a:t>low</a:t>
            </a:r>
            <a:r>
              <a:rPr lang="en-US" sz="2000" dirty="0" smtClean="0"/>
              <a:t>-</a:t>
            </a:r>
            <a:r>
              <a:rPr lang="en-US" sz="2000" b="1" dirty="0" smtClean="0"/>
              <a:t>level modulation</a:t>
            </a:r>
            <a:r>
              <a:rPr lang="en-US" sz="2000" dirty="0" smtClean="0"/>
              <a:t>, the powers of the two input signals of the </a:t>
            </a:r>
            <a:r>
              <a:rPr lang="en-US" sz="2000" b="1" dirty="0" smtClean="0"/>
              <a:t>modulator</a:t>
            </a:r>
            <a:r>
              <a:rPr lang="en-US" sz="2000" dirty="0" smtClean="0"/>
              <a:t> stage are not amplified. The required transmitting power is obtained from the last stage of the </a:t>
            </a:r>
            <a:r>
              <a:rPr lang="en-US" sz="2000" b="1" dirty="0" smtClean="0"/>
              <a:t>transmitter</a:t>
            </a:r>
            <a:r>
              <a:rPr lang="en-US" sz="2000" dirty="0" smtClean="0"/>
              <a:t>, the class C power amplifier. The various sections of the figure (a) are: Carrier oscillator.</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51</a:t>
            </a:fld>
            <a:endParaRPr lang="en-US"/>
          </a:p>
        </p:txBody>
      </p:sp>
      <p:pic>
        <p:nvPicPr>
          <p:cNvPr id="4098" name="Picture 2" descr="C:\Users\anup\Desktop\New folder\block-diagram-of-high-level-am-transmitter.png"/>
          <p:cNvPicPr>
            <a:picLocks noChangeAspect="1" noChangeArrowheads="1"/>
          </p:cNvPicPr>
          <p:nvPr/>
        </p:nvPicPr>
        <p:blipFill>
          <a:blip r:embed="rId2"/>
          <a:srcRect/>
          <a:stretch>
            <a:fillRect/>
          </a:stretch>
        </p:blipFill>
        <p:spPr bwMode="auto">
          <a:xfrm>
            <a:off x="1473688" y="2895600"/>
            <a:ext cx="6986100" cy="2935287"/>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457200"/>
          </a:xfrm>
        </p:spPr>
        <p:txBody>
          <a:bodyPr>
            <a:noAutofit/>
          </a:bodyPr>
          <a:lstStyle/>
          <a:p>
            <a:r>
              <a:rPr lang="en-US" sz="3200" dirty="0" smtClean="0"/>
              <a:t>AM Transmitter with High Level Modulation</a:t>
            </a:r>
            <a:endParaRPr lang="en-US" sz="3200" dirty="0"/>
          </a:p>
        </p:txBody>
      </p:sp>
      <p:sp>
        <p:nvSpPr>
          <p:cNvPr id="3" name="Content Placeholder 2"/>
          <p:cNvSpPr>
            <a:spLocks noGrp="1"/>
          </p:cNvSpPr>
          <p:nvPr>
            <p:ph idx="1"/>
          </p:nvPr>
        </p:nvSpPr>
        <p:spPr>
          <a:xfrm>
            <a:off x="1143000" y="762000"/>
            <a:ext cx="7791450" cy="1828800"/>
          </a:xfrm>
        </p:spPr>
        <p:txBody>
          <a:bodyPr/>
          <a:lstStyle/>
          <a:p>
            <a:pPr>
              <a:buNone/>
            </a:pPr>
            <a:r>
              <a:rPr lang="en-US" sz="2000" dirty="0" smtClean="0"/>
              <a:t>    A </a:t>
            </a:r>
            <a:r>
              <a:rPr lang="en-US" sz="2000" b="1" dirty="0" smtClean="0"/>
              <a:t>high level transmitter</a:t>
            </a:r>
            <a:r>
              <a:rPr lang="en-US" sz="2000" dirty="0" smtClean="0"/>
              <a:t> performs the </a:t>
            </a:r>
            <a:r>
              <a:rPr lang="en-US" sz="2000" b="1" dirty="0" smtClean="0"/>
              <a:t>modulation</a:t>
            </a:r>
            <a:r>
              <a:rPr lang="en-US" sz="2000" dirty="0" smtClean="0"/>
              <a:t> step last, at the last or "final" amplifier stage in the </a:t>
            </a:r>
            <a:r>
              <a:rPr lang="en-US" sz="2000" b="1" dirty="0" smtClean="0"/>
              <a:t>transmitter</a:t>
            </a:r>
            <a:r>
              <a:rPr lang="en-US" sz="2000" dirty="0" smtClean="0"/>
              <a:t>. Each method has advantages and disadvantages, and both are in common use. Draw a block diagram of a </a:t>
            </a:r>
            <a:r>
              <a:rPr lang="en-US" sz="2000" b="1" dirty="0" smtClean="0"/>
              <a:t>high</a:t>
            </a:r>
            <a:r>
              <a:rPr lang="en-US" sz="2000" dirty="0" smtClean="0"/>
              <a:t> or </a:t>
            </a:r>
            <a:r>
              <a:rPr lang="en-US" sz="2000" b="1" dirty="0" smtClean="0"/>
              <a:t>low</a:t>
            </a:r>
            <a:r>
              <a:rPr lang="en-US" sz="2000" dirty="0" smtClean="0"/>
              <a:t>-</a:t>
            </a:r>
            <a:r>
              <a:rPr lang="en-US" sz="2000" b="1" dirty="0" smtClean="0"/>
              <a:t>level AM transmitter</a:t>
            </a:r>
            <a:r>
              <a:rPr lang="en-US" sz="2000" dirty="0" smtClean="0"/>
              <a:t>, giving typical signals at each point in the circuit.</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52</a:t>
            </a:fld>
            <a:endParaRPr lang="en-US"/>
          </a:p>
        </p:txBody>
      </p:sp>
      <p:pic>
        <p:nvPicPr>
          <p:cNvPr id="5122" name="Picture 2" descr="C:\Users\anup\Desktop\New folder\1.png"/>
          <p:cNvPicPr>
            <a:picLocks noChangeAspect="1" noChangeArrowheads="1"/>
          </p:cNvPicPr>
          <p:nvPr/>
        </p:nvPicPr>
        <p:blipFill>
          <a:blip r:embed="rId2"/>
          <a:srcRect b="6818"/>
          <a:stretch>
            <a:fillRect/>
          </a:stretch>
        </p:blipFill>
        <p:spPr bwMode="auto">
          <a:xfrm>
            <a:off x="2057400" y="2590800"/>
            <a:ext cx="6661484" cy="31242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685800"/>
          </a:xfrm>
        </p:spPr>
        <p:txBody>
          <a:bodyPr>
            <a:normAutofit fontScale="90000"/>
          </a:bodyPr>
          <a:lstStyle/>
          <a:p>
            <a:r>
              <a:rPr lang="en-US" dirty="0" smtClean="0"/>
              <a:t>Collector Modulator</a:t>
            </a:r>
            <a:endParaRPr lang="en-US" dirty="0"/>
          </a:p>
        </p:txBody>
      </p:sp>
      <p:sp>
        <p:nvSpPr>
          <p:cNvPr id="3" name="Content Placeholder 2"/>
          <p:cNvSpPr>
            <a:spLocks noGrp="1"/>
          </p:cNvSpPr>
          <p:nvPr>
            <p:ph idx="1"/>
          </p:nvPr>
        </p:nvSpPr>
        <p:spPr>
          <a:xfrm>
            <a:off x="1143000" y="914400"/>
            <a:ext cx="7791450" cy="1828800"/>
          </a:xfrm>
        </p:spPr>
        <p:txBody>
          <a:bodyPr/>
          <a:lstStyle/>
          <a:p>
            <a:pPr>
              <a:buNone/>
            </a:pPr>
            <a:r>
              <a:rPr lang="en-US" sz="2000" dirty="0" smtClean="0"/>
              <a:t>     The </a:t>
            </a:r>
            <a:r>
              <a:rPr lang="en-US" sz="2000" b="1" dirty="0" smtClean="0"/>
              <a:t>collector</a:t>
            </a:r>
            <a:r>
              <a:rPr lang="en-US" sz="2000" dirty="0" smtClean="0"/>
              <a:t> current pulses cause the tuned circuit to oscillate or ring at the desired output frequency. The tuned circuit, therefore, reproduces the negative portion of the carrier signal. The </a:t>
            </a:r>
            <a:r>
              <a:rPr lang="en-US" sz="2000" b="1" dirty="0" smtClean="0"/>
              <a:t>modulator</a:t>
            </a:r>
            <a:r>
              <a:rPr lang="en-US" sz="2000" dirty="0" smtClean="0"/>
              <a:t> is a linear power amplifier that takes the low level modulating signal and amplifies it to a high power level.</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53</a:t>
            </a:fld>
            <a:endParaRPr lang="en-US"/>
          </a:p>
        </p:txBody>
      </p:sp>
      <p:sp>
        <p:nvSpPr>
          <p:cNvPr id="33794" name="AutoShape 2" descr="AM Modulators - Base, Collector, Grid and Plate Modulators | D&amp;E no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795" name="Picture 3" descr="C:\Users\anup\Desktop\New folder\collector-modulator.png"/>
          <p:cNvPicPr>
            <a:picLocks noChangeAspect="1" noChangeArrowheads="1"/>
          </p:cNvPicPr>
          <p:nvPr/>
        </p:nvPicPr>
        <p:blipFill>
          <a:blip r:embed="rId2"/>
          <a:srcRect/>
          <a:stretch>
            <a:fillRect/>
          </a:stretch>
        </p:blipFill>
        <p:spPr bwMode="auto">
          <a:xfrm>
            <a:off x="3048000" y="2590800"/>
            <a:ext cx="5169640" cy="336102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609600"/>
          </a:xfrm>
        </p:spPr>
        <p:txBody>
          <a:bodyPr>
            <a:normAutofit fontScale="90000"/>
          </a:bodyPr>
          <a:lstStyle/>
          <a:p>
            <a:r>
              <a:rPr lang="en-US" dirty="0" smtClean="0"/>
              <a:t>Base Modulator</a:t>
            </a:r>
            <a:endParaRPr lang="en-US" dirty="0"/>
          </a:p>
        </p:txBody>
      </p:sp>
      <p:sp>
        <p:nvSpPr>
          <p:cNvPr id="3" name="Content Placeholder 2"/>
          <p:cNvSpPr>
            <a:spLocks noGrp="1"/>
          </p:cNvSpPr>
          <p:nvPr>
            <p:ph idx="1"/>
          </p:nvPr>
        </p:nvSpPr>
        <p:spPr>
          <a:xfrm>
            <a:off x="1143000" y="838200"/>
            <a:ext cx="7791450" cy="1600200"/>
          </a:xfrm>
        </p:spPr>
        <p:txBody>
          <a:bodyPr/>
          <a:lstStyle/>
          <a:p>
            <a:pPr>
              <a:buNone/>
            </a:pPr>
            <a:r>
              <a:rPr lang="en-US" sz="2000" dirty="0" smtClean="0"/>
              <a:t>    It is so named because RF carrier and the message signal both are provided to the </a:t>
            </a:r>
            <a:r>
              <a:rPr lang="en-US" sz="2000" b="1" dirty="0" smtClean="0"/>
              <a:t>base</a:t>
            </a:r>
            <a:r>
              <a:rPr lang="en-US" sz="2000" dirty="0" smtClean="0"/>
              <a:t> of the transistor. ... The RF carrier is also provided to the </a:t>
            </a:r>
            <a:r>
              <a:rPr lang="en-US" sz="2000" b="1" dirty="0" smtClean="0"/>
              <a:t>base</a:t>
            </a:r>
            <a:r>
              <a:rPr lang="en-US" sz="2000" dirty="0" smtClean="0"/>
              <a:t> of the transistor through coupling capacitor which is then superimposed with the message signal bias.</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54</a:t>
            </a:fld>
            <a:endParaRPr lang="en-US"/>
          </a:p>
        </p:txBody>
      </p:sp>
      <p:pic>
        <p:nvPicPr>
          <p:cNvPr id="110594" name="Picture 2" descr="C:\Users\anup\Desktop\New folder\base-modulator.png"/>
          <p:cNvPicPr>
            <a:picLocks noChangeAspect="1" noChangeArrowheads="1"/>
          </p:cNvPicPr>
          <p:nvPr/>
        </p:nvPicPr>
        <p:blipFill>
          <a:blip r:embed="rId2"/>
          <a:srcRect/>
          <a:stretch>
            <a:fillRect/>
          </a:stretch>
        </p:blipFill>
        <p:spPr bwMode="auto">
          <a:xfrm>
            <a:off x="2554760" y="2667000"/>
            <a:ext cx="5638327" cy="3440113"/>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685800"/>
          </a:xfrm>
        </p:spPr>
        <p:txBody>
          <a:bodyPr>
            <a:normAutofit fontScale="90000"/>
          </a:bodyPr>
          <a:lstStyle/>
          <a:p>
            <a:r>
              <a:rPr lang="en-US" dirty="0" smtClean="0"/>
              <a:t>Square Law Modulator</a:t>
            </a:r>
            <a:endParaRPr lang="en-US" dirty="0"/>
          </a:p>
        </p:txBody>
      </p:sp>
      <p:sp>
        <p:nvSpPr>
          <p:cNvPr id="3" name="Content Placeholder 2"/>
          <p:cNvSpPr>
            <a:spLocks noGrp="1"/>
          </p:cNvSpPr>
          <p:nvPr>
            <p:ph idx="1"/>
          </p:nvPr>
        </p:nvSpPr>
        <p:spPr>
          <a:xfrm>
            <a:off x="1219200" y="990600"/>
            <a:ext cx="7715250" cy="1752600"/>
          </a:xfrm>
        </p:spPr>
        <p:txBody>
          <a:bodyPr/>
          <a:lstStyle/>
          <a:p>
            <a:pPr>
              <a:buNone/>
            </a:pPr>
            <a:r>
              <a:rPr lang="en-US" sz="2000" dirty="0" smtClean="0"/>
              <a:t>    The only difference is that in the </a:t>
            </a:r>
            <a:r>
              <a:rPr lang="en-US" sz="2000" b="1" dirty="0" smtClean="0"/>
              <a:t>square law modulator</a:t>
            </a:r>
            <a:r>
              <a:rPr lang="en-US" sz="2000" dirty="0" smtClean="0"/>
              <a:t>, the diode is operated in a non-linear mode, whereas, in the switching </a:t>
            </a:r>
            <a:r>
              <a:rPr lang="en-US" sz="2000" b="1" dirty="0" smtClean="0"/>
              <a:t>modulator</a:t>
            </a:r>
            <a:r>
              <a:rPr lang="en-US" sz="2000" dirty="0" smtClean="0"/>
              <a:t>, the diode has to operate as an ideal switch. This signal V1(t) is applied as an input of diode. ... So, the diode's ON and OFF action is controlled by carrier signal </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55</a:t>
            </a:fld>
            <a:endParaRPr lang="en-US"/>
          </a:p>
        </p:txBody>
      </p:sp>
      <p:pic>
        <p:nvPicPr>
          <p:cNvPr id="111618" name="Picture 2" descr="C:\Users\anup\Desktop\New folder\square-law-modulator.png"/>
          <p:cNvPicPr>
            <a:picLocks noChangeAspect="1" noChangeArrowheads="1"/>
          </p:cNvPicPr>
          <p:nvPr/>
        </p:nvPicPr>
        <p:blipFill>
          <a:blip r:embed="rId2"/>
          <a:srcRect/>
          <a:stretch>
            <a:fillRect/>
          </a:stretch>
        </p:blipFill>
        <p:spPr bwMode="auto">
          <a:xfrm>
            <a:off x="2438400" y="3084264"/>
            <a:ext cx="6059487" cy="3078411"/>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609600"/>
          </a:xfrm>
        </p:spPr>
        <p:txBody>
          <a:bodyPr>
            <a:normAutofit fontScale="90000"/>
          </a:bodyPr>
          <a:lstStyle/>
          <a:p>
            <a:r>
              <a:rPr lang="en-US" dirty="0" smtClean="0"/>
              <a:t>Balanced Modulator</a:t>
            </a:r>
            <a:endParaRPr lang="en-US" dirty="0"/>
          </a:p>
        </p:txBody>
      </p:sp>
      <p:sp>
        <p:nvSpPr>
          <p:cNvPr id="3" name="Content Placeholder 2"/>
          <p:cNvSpPr>
            <a:spLocks noGrp="1"/>
          </p:cNvSpPr>
          <p:nvPr>
            <p:ph idx="1"/>
          </p:nvPr>
        </p:nvSpPr>
        <p:spPr>
          <a:xfrm>
            <a:off x="1143000" y="914400"/>
            <a:ext cx="7791450" cy="1524000"/>
          </a:xfrm>
        </p:spPr>
        <p:txBody>
          <a:bodyPr/>
          <a:lstStyle/>
          <a:p>
            <a:pPr>
              <a:buNone/>
            </a:pPr>
            <a:r>
              <a:rPr lang="en-US" sz="2000" dirty="0" smtClean="0"/>
              <a:t>    In electronic communications, a </a:t>
            </a:r>
            <a:r>
              <a:rPr lang="en-US" sz="2000" b="1" dirty="0" smtClean="0"/>
              <a:t>balanced modulator</a:t>
            </a:r>
            <a:r>
              <a:rPr lang="en-US" sz="2000" dirty="0" smtClean="0"/>
              <a:t> is a circuit that produces double-sideband suppressed-carrier (DSBSC) signals: It suppresses the radio frequency carrier thus leaving the sum and difference frequencies at the output.</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56</a:t>
            </a:fld>
            <a:endParaRPr lang="en-US"/>
          </a:p>
        </p:txBody>
      </p:sp>
      <p:pic>
        <p:nvPicPr>
          <p:cNvPr id="112642" name="Picture 2" descr="C:\Users\anup\Desktop\New folder\ring_modulator.jpg"/>
          <p:cNvPicPr>
            <a:picLocks noChangeAspect="1" noChangeArrowheads="1"/>
          </p:cNvPicPr>
          <p:nvPr/>
        </p:nvPicPr>
        <p:blipFill>
          <a:blip r:embed="rId2"/>
          <a:srcRect/>
          <a:stretch>
            <a:fillRect/>
          </a:stretch>
        </p:blipFill>
        <p:spPr bwMode="auto">
          <a:xfrm>
            <a:off x="2460342" y="2438400"/>
            <a:ext cx="6074058" cy="386715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838200"/>
          </a:xfrm>
        </p:spPr>
        <p:txBody>
          <a:bodyPr>
            <a:normAutofit/>
          </a:bodyPr>
          <a:lstStyle/>
          <a:p>
            <a:r>
              <a:rPr lang="en-US" dirty="0" smtClean="0"/>
              <a:t>5. Principles of FM Modulator</a:t>
            </a:r>
            <a:endParaRPr lang="en-US" dirty="0"/>
          </a:p>
        </p:txBody>
      </p:sp>
      <p:sp>
        <p:nvSpPr>
          <p:cNvPr id="3" name="Content Placeholder 2"/>
          <p:cNvSpPr>
            <a:spLocks noGrp="1"/>
          </p:cNvSpPr>
          <p:nvPr>
            <p:ph idx="1"/>
          </p:nvPr>
        </p:nvSpPr>
        <p:spPr>
          <a:xfrm>
            <a:off x="1143000" y="1066800"/>
            <a:ext cx="7791450" cy="1371600"/>
          </a:xfrm>
        </p:spPr>
        <p:txBody>
          <a:bodyPr/>
          <a:lstStyle/>
          <a:p>
            <a:pPr>
              <a:buNone/>
            </a:pPr>
            <a:r>
              <a:rPr lang="en-US" sz="2000" dirty="0" smtClean="0"/>
              <a:t>    The basic </a:t>
            </a:r>
            <a:r>
              <a:rPr lang="en-US" sz="2000" b="1" dirty="0" smtClean="0"/>
              <a:t>principle</a:t>
            </a:r>
            <a:r>
              <a:rPr lang="en-US" sz="2000" dirty="0" smtClean="0"/>
              <a:t> behind </a:t>
            </a:r>
            <a:r>
              <a:rPr lang="en-US" sz="2000" b="1" dirty="0" smtClean="0"/>
              <a:t>FM</a:t>
            </a:r>
            <a:r>
              <a:rPr lang="en-US" sz="2000" dirty="0" smtClean="0"/>
              <a:t> is that the amplitude of an analog baseband signal can be represented by a slightly different </a:t>
            </a:r>
            <a:r>
              <a:rPr lang="en-US" sz="2000" b="1" dirty="0" smtClean="0"/>
              <a:t>frequency</a:t>
            </a:r>
            <a:r>
              <a:rPr lang="en-US" sz="2000" dirty="0" smtClean="0"/>
              <a:t> of the carrier. We represent this relationship in the graph below</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57</a:t>
            </a:fld>
            <a:endParaRPr lang="en-US"/>
          </a:p>
        </p:txBody>
      </p:sp>
      <p:pic>
        <p:nvPicPr>
          <p:cNvPr id="113666" name="Picture 2" descr="C:\Users\anup\Desktop\New folder\15d5be30679.jfif"/>
          <p:cNvPicPr>
            <a:picLocks noChangeAspect="1" noChangeArrowheads="1"/>
          </p:cNvPicPr>
          <p:nvPr/>
        </p:nvPicPr>
        <p:blipFill>
          <a:blip r:embed="rId2"/>
          <a:srcRect/>
          <a:stretch>
            <a:fillRect/>
          </a:stretch>
        </p:blipFill>
        <p:spPr bwMode="auto">
          <a:xfrm>
            <a:off x="1289713" y="2971800"/>
            <a:ext cx="7485987" cy="27813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533400"/>
          </a:xfrm>
        </p:spPr>
        <p:txBody>
          <a:bodyPr>
            <a:normAutofit fontScale="90000"/>
          </a:bodyPr>
          <a:lstStyle/>
          <a:p>
            <a:r>
              <a:rPr lang="en-US" dirty="0" smtClean="0"/>
              <a:t>Direct method of FM Generation</a:t>
            </a:r>
            <a:endParaRPr lang="en-US" dirty="0"/>
          </a:p>
        </p:txBody>
      </p:sp>
      <p:sp>
        <p:nvSpPr>
          <p:cNvPr id="3" name="Content Placeholder 2"/>
          <p:cNvSpPr>
            <a:spLocks noGrp="1"/>
          </p:cNvSpPr>
          <p:nvPr>
            <p:ph idx="1"/>
          </p:nvPr>
        </p:nvSpPr>
        <p:spPr>
          <a:xfrm>
            <a:off x="1219200" y="838200"/>
            <a:ext cx="7715250" cy="1828800"/>
          </a:xfrm>
        </p:spPr>
        <p:txBody>
          <a:bodyPr/>
          <a:lstStyle/>
          <a:p>
            <a:pPr>
              <a:buNone/>
            </a:pPr>
            <a:r>
              <a:rPr lang="en-US" sz="2000" dirty="0" smtClean="0"/>
              <a:t>    This </a:t>
            </a:r>
            <a:r>
              <a:rPr lang="en-US" sz="2000" b="1" dirty="0" smtClean="0"/>
              <a:t>method</a:t>
            </a:r>
            <a:r>
              <a:rPr lang="en-US" sz="2000" dirty="0" smtClean="0"/>
              <a:t> is called as the </a:t>
            </a:r>
            <a:r>
              <a:rPr lang="en-US" sz="2000" b="1" dirty="0" smtClean="0"/>
              <a:t>Direct Method</a:t>
            </a:r>
            <a:r>
              <a:rPr lang="en-US" sz="2000" dirty="0" smtClean="0"/>
              <a:t> because we are </a:t>
            </a:r>
            <a:r>
              <a:rPr lang="en-US" sz="2000" b="1" dirty="0" smtClean="0"/>
              <a:t>generating</a:t>
            </a:r>
            <a:r>
              <a:rPr lang="en-US" sz="2000" dirty="0" smtClean="0"/>
              <a:t> a wide band </a:t>
            </a:r>
            <a:r>
              <a:rPr lang="en-US" sz="2000" b="1" dirty="0" smtClean="0"/>
              <a:t>FM</a:t>
            </a:r>
            <a:r>
              <a:rPr lang="en-US" sz="2000" dirty="0" smtClean="0"/>
              <a:t> wave directly. In this </a:t>
            </a:r>
            <a:r>
              <a:rPr lang="en-US" sz="2000" b="1" dirty="0" smtClean="0"/>
              <a:t>method</a:t>
            </a:r>
            <a:r>
              <a:rPr lang="en-US" sz="2000" dirty="0" smtClean="0"/>
              <a:t>, Voltage Controlled Oscillator (VCO) is used to generate WBFM. VCO produces an output signal, whose frequency is proportional to the input signal voltage.</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58</a:t>
            </a:fld>
            <a:endParaRPr lang="en-US"/>
          </a:p>
        </p:txBody>
      </p:sp>
      <p:pic>
        <p:nvPicPr>
          <p:cNvPr id="6146" name="Picture 2" descr="C:\Users\anup\Desktop\New folder\direct_method.jpg"/>
          <p:cNvPicPr>
            <a:picLocks noChangeAspect="1" noChangeArrowheads="1"/>
          </p:cNvPicPr>
          <p:nvPr/>
        </p:nvPicPr>
        <p:blipFill>
          <a:blip r:embed="rId2"/>
          <a:srcRect/>
          <a:stretch>
            <a:fillRect/>
          </a:stretch>
        </p:blipFill>
        <p:spPr bwMode="auto">
          <a:xfrm>
            <a:off x="1600200" y="3276600"/>
            <a:ext cx="7067663" cy="1990725"/>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533400"/>
          </a:xfrm>
        </p:spPr>
        <p:txBody>
          <a:bodyPr>
            <a:normAutofit fontScale="90000"/>
          </a:bodyPr>
          <a:lstStyle/>
          <a:p>
            <a:r>
              <a:rPr lang="en-US" dirty="0" smtClean="0"/>
              <a:t>Indirect method of FM Generation</a:t>
            </a:r>
            <a:endParaRPr lang="en-US" dirty="0"/>
          </a:p>
        </p:txBody>
      </p:sp>
      <p:sp>
        <p:nvSpPr>
          <p:cNvPr id="3" name="Content Placeholder 2"/>
          <p:cNvSpPr>
            <a:spLocks noGrp="1"/>
          </p:cNvSpPr>
          <p:nvPr>
            <p:ph idx="1"/>
          </p:nvPr>
        </p:nvSpPr>
        <p:spPr>
          <a:xfrm>
            <a:off x="1143000" y="762000"/>
            <a:ext cx="7791450" cy="1676400"/>
          </a:xfrm>
        </p:spPr>
        <p:txBody>
          <a:bodyPr/>
          <a:lstStyle/>
          <a:p>
            <a:pPr>
              <a:buNone/>
            </a:pPr>
            <a:r>
              <a:rPr lang="en-US" sz="2000" dirty="0" smtClean="0"/>
              <a:t>    This method is called as Indirect Method because we are generating a wide band FM wave indirectly. This means, first we will generate NBFM wave and then with the help of frequency multipliers we will get WBFM wave. The block diagram of generation of WBFM wave is shown in the following figure</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59</a:t>
            </a:fld>
            <a:endParaRPr lang="en-US"/>
          </a:p>
        </p:txBody>
      </p:sp>
      <p:pic>
        <p:nvPicPr>
          <p:cNvPr id="7170" name="Picture 2" descr="C:\Users\anup\Desktop\New folder\indirect_method.jpg"/>
          <p:cNvPicPr>
            <a:picLocks noChangeAspect="1" noChangeArrowheads="1"/>
          </p:cNvPicPr>
          <p:nvPr/>
        </p:nvPicPr>
        <p:blipFill>
          <a:blip r:embed="rId2"/>
          <a:srcRect/>
          <a:stretch>
            <a:fillRect/>
          </a:stretch>
        </p:blipFill>
        <p:spPr bwMode="auto">
          <a:xfrm>
            <a:off x="1663200" y="3124200"/>
            <a:ext cx="6795000" cy="28765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39050" cy="533400"/>
          </a:xfrm>
        </p:spPr>
        <p:txBody>
          <a:bodyPr/>
          <a:lstStyle/>
          <a:p>
            <a:pPr eaLnBrk="1" fontAlgn="auto" hangingPunct="1">
              <a:spcAft>
                <a:spcPts val="0"/>
              </a:spcAft>
              <a:defRPr/>
            </a:pPr>
            <a:r>
              <a:rPr lang="en-US" sz="2800" dirty="0" smtClean="0">
                <a:solidFill>
                  <a:schemeClr val="tx2">
                    <a:satMod val="130000"/>
                  </a:schemeClr>
                </a:solidFill>
              </a:rPr>
              <a:t>BASIC COMMUNICATION SYSTEM</a:t>
            </a:r>
            <a:endParaRPr lang="en-US" sz="2800" dirty="0">
              <a:solidFill>
                <a:schemeClr val="tx2">
                  <a:satMod val="130000"/>
                </a:schemeClr>
              </a:solidFill>
            </a:endParaRPr>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7B70A324-807E-4761-A33A-131CAD9F6C0B}" type="slidenum">
              <a:rPr lang="en-US"/>
              <a:pPr>
                <a:defRPr/>
              </a:pPr>
              <a:t>6</a:t>
            </a:fld>
            <a:endParaRPr lang="en-US"/>
          </a:p>
        </p:txBody>
      </p:sp>
      <p:pic>
        <p:nvPicPr>
          <p:cNvPr id="19461" name="Picture 2" descr="C:\Users\anup\Desktop\New folder\628269_601175_ans.png"/>
          <p:cNvPicPr>
            <a:picLocks noGrp="1" noChangeAspect="1" noChangeArrowheads="1"/>
          </p:cNvPicPr>
          <p:nvPr>
            <p:ph idx="1"/>
          </p:nvPr>
        </p:nvPicPr>
        <p:blipFill>
          <a:blip r:embed="rId2"/>
          <a:srcRect/>
          <a:stretch>
            <a:fillRect/>
          </a:stretch>
        </p:blipFill>
        <p:spPr>
          <a:xfrm>
            <a:off x="1219200" y="1736725"/>
            <a:ext cx="7696200" cy="3317875"/>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609600"/>
          </a:xfrm>
        </p:spPr>
        <p:txBody>
          <a:bodyPr>
            <a:noAutofit/>
          </a:bodyPr>
          <a:lstStyle/>
          <a:p>
            <a:r>
              <a:rPr lang="en-US" sz="3600" dirty="0" smtClean="0"/>
              <a:t>Principle of reactance Modulator</a:t>
            </a:r>
            <a:endParaRPr lang="en-US" sz="3600" dirty="0"/>
          </a:p>
        </p:txBody>
      </p:sp>
      <p:sp>
        <p:nvSpPr>
          <p:cNvPr id="3" name="Content Placeholder 2"/>
          <p:cNvSpPr>
            <a:spLocks noGrp="1"/>
          </p:cNvSpPr>
          <p:nvPr>
            <p:ph idx="1"/>
          </p:nvPr>
        </p:nvSpPr>
        <p:spPr>
          <a:xfrm>
            <a:off x="1143000" y="838200"/>
            <a:ext cx="7791450" cy="1524000"/>
          </a:xfrm>
        </p:spPr>
        <p:txBody>
          <a:bodyPr/>
          <a:lstStyle/>
          <a:p>
            <a:pPr>
              <a:buNone/>
            </a:pPr>
            <a:r>
              <a:rPr lang="en-US" sz="2000" dirty="0" smtClean="0"/>
              <a:t>     A </a:t>
            </a:r>
            <a:r>
              <a:rPr lang="en-US" sz="2000" b="1" dirty="0" smtClean="0"/>
              <a:t>reactance modulator</a:t>
            </a:r>
            <a:r>
              <a:rPr lang="en-US" sz="2000" dirty="0" smtClean="0"/>
              <a:t> changes the frequency of the tank circuit of the oscillator by changing its </a:t>
            </a:r>
            <a:r>
              <a:rPr lang="en-US" sz="2000" b="1" dirty="0" smtClean="0"/>
              <a:t>reactance</a:t>
            </a:r>
            <a:r>
              <a:rPr lang="en-US" sz="2000" dirty="0" smtClean="0"/>
              <a:t>. The voltages supplied to both the </a:t>
            </a:r>
            <a:r>
              <a:rPr lang="en-US" sz="2000" b="1" dirty="0" smtClean="0"/>
              <a:t>modulator</a:t>
            </a:r>
            <a:r>
              <a:rPr lang="en-US" sz="2000" dirty="0" smtClean="0"/>
              <a:t> and oscillator must be carefully stabilized to prevent undesired frequency changes.</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60</a:t>
            </a:fld>
            <a:endParaRPr lang="en-US"/>
          </a:p>
        </p:txBody>
      </p:sp>
      <p:pic>
        <p:nvPicPr>
          <p:cNvPr id="114690" name="Picture 2" descr="C:\Users\anup\Desktop\New folder\unnamed.gif"/>
          <p:cNvPicPr>
            <a:picLocks noChangeAspect="1" noChangeArrowheads="1"/>
          </p:cNvPicPr>
          <p:nvPr/>
        </p:nvPicPr>
        <p:blipFill>
          <a:blip r:embed="rId2"/>
          <a:srcRect/>
          <a:stretch>
            <a:fillRect/>
          </a:stretch>
        </p:blipFill>
        <p:spPr bwMode="auto">
          <a:xfrm>
            <a:off x="1858868" y="2819400"/>
            <a:ext cx="6980332" cy="320799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533400"/>
          </a:xfrm>
        </p:spPr>
        <p:txBody>
          <a:bodyPr>
            <a:normAutofit fontScale="90000"/>
          </a:bodyPr>
          <a:lstStyle/>
          <a:p>
            <a:r>
              <a:rPr lang="en-US" dirty="0" smtClean="0"/>
              <a:t>Applications of reactance Modulator</a:t>
            </a:r>
            <a:endParaRPr lang="en-US" dirty="0"/>
          </a:p>
        </p:txBody>
      </p:sp>
      <p:sp>
        <p:nvSpPr>
          <p:cNvPr id="3" name="Content Placeholder 2"/>
          <p:cNvSpPr>
            <a:spLocks noGrp="1"/>
          </p:cNvSpPr>
          <p:nvPr>
            <p:ph idx="1"/>
          </p:nvPr>
        </p:nvSpPr>
        <p:spPr>
          <a:xfrm>
            <a:off x="1219200" y="838200"/>
            <a:ext cx="7715250" cy="4038600"/>
          </a:xfrm>
        </p:spPr>
        <p:txBody>
          <a:bodyPr/>
          <a:lstStyle/>
          <a:p>
            <a:r>
              <a:rPr lang="en-US" sz="2800" dirty="0" smtClean="0"/>
              <a:t>Frequency modulation can be used for the broadcasting of </a:t>
            </a:r>
            <a:r>
              <a:rPr lang="en-US" sz="2800" b="1" dirty="0" smtClean="0"/>
              <a:t>FM radio</a:t>
            </a:r>
            <a:r>
              <a:rPr lang="en-US" sz="2800" dirty="0" smtClean="0"/>
              <a:t>. ...</a:t>
            </a:r>
          </a:p>
          <a:p>
            <a:r>
              <a:rPr lang="en-US" sz="2800" b="1" dirty="0" smtClean="0"/>
              <a:t>Telemetry</a:t>
            </a:r>
            <a:r>
              <a:rPr lang="en-US" sz="2800" dirty="0" smtClean="0"/>
              <a:t>, radar and seismic prospecting, EEG monitoring of newborns etc also use the technique of frequency modulation.</a:t>
            </a:r>
          </a:p>
          <a:p>
            <a:r>
              <a:rPr lang="en-US" sz="2800" dirty="0" smtClean="0"/>
              <a:t>It is also used in </a:t>
            </a:r>
            <a:r>
              <a:rPr lang="en-US" sz="2800" b="1" dirty="0" smtClean="0"/>
              <a:t>music synthesis</a:t>
            </a:r>
            <a:r>
              <a:rPr lang="en-US" sz="2800" dirty="0" smtClean="0"/>
              <a:t>, some systems that use video-</a:t>
            </a:r>
            <a:r>
              <a:rPr lang="en-US" sz="2800" b="1" dirty="0" smtClean="0"/>
              <a:t>transmission</a:t>
            </a:r>
            <a:r>
              <a:rPr lang="en-US" sz="2800" dirty="0" smtClean="0"/>
              <a:t> and also for </a:t>
            </a:r>
            <a:r>
              <a:rPr lang="en-US" sz="2800" b="1" dirty="0" smtClean="0"/>
              <a:t>magnetic tape</a:t>
            </a:r>
            <a:r>
              <a:rPr lang="en-US" sz="2800" dirty="0" smtClean="0"/>
              <a:t>-recording systems.</a:t>
            </a:r>
          </a:p>
          <a:p>
            <a:pPr>
              <a:buNone/>
            </a:pPr>
            <a:endParaRPr lang="en-US"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533400"/>
          </a:xfrm>
        </p:spPr>
        <p:txBody>
          <a:bodyPr>
            <a:normAutofit fontScale="90000"/>
          </a:bodyPr>
          <a:lstStyle/>
          <a:p>
            <a:r>
              <a:rPr lang="en-US" dirty="0" smtClean="0"/>
              <a:t>Varactor Diode Modulator</a:t>
            </a:r>
            <a:endParaRPr lang="en-US" dirty="0"/>
          </a:p>
        </p:txBody>
      </p:sp>
      <p:sp>
        <p:nvSpPr>
          <p:cNvPr id="3" name="Content Placeholder 2"/>
          <p:cNvSpPr>
            <a:spLocks noGrp="1"/>
          </p:cNvSpPr>
          <p:nvPr>
            <p:ph idx="1"/>
          </p:nvPr>
        </p:nvSpPr>
        <p:spPr>
          <a:xfrm>
            <a:off x="1143000" y="838200"/>
            <a:ext cx="7791450" cy="1981200"/>
          </a:xfrm>
        </p:spPr>
        <p:txBody>
          <a:bodyPr/>
          <a:lstStyle/>
          <a:p>
            <a:pPr>
              <a:buNone/>
            </a:pPr>
            <a:r>
              <a:rPr lang="en-US" sz="2000" b="1" dirty="0" smtClean="0"/>
              <a:t>     Varactor diode modulator</a:t>
            </a:r>
            <a:r>
              <a:rPr lang="en-US" sz="2000" dirty="0" smtClean="0"/>
              <a:t> is the direct method of FM generation wherein the carrier frequency is directly varied by the modulating signal. A </a:t>
            </a:r>
            <a:r>
              <a:rPr lang="en-US" sz="2000" b="1" dirty="0" smtClean="0"/>
              <a:t>varactor diode</a:t>
            </a:r>
            <a:r>
              <a:rPr lang="en-US" sz="2000" dirty="0" smtClean="0"/>
              <a:t> is a semiconductor </a:t>
            </a:r>
            <a:r>
              <a:rPr lang="en-US" sz="2000" b="1" dirty="0" smtClean="0"/>
              <a:t>diode</a:t>
            </a:r>
            <a:r>
              <a:rPr lang="en-US" sz="2000" dirty="0" smtClean="0"/>
              <a:t> whose junction capacitance varies linearly with applied voltage when the </a:t>
            </a:r>
            <a:r>
              <a:rPr lang="en-US" sz="2000" b="1" dirty="0" smtClean="0"/>
              <a:t>diode</a:t>
            </a:r>
            <a:r>
              <a:rPr lang="en-US" sz="2000" dirty="0" smtClean="0"/>
              <a:t> is reverse biased.</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62</a:t>
            </a:fld>
            <a:endParaRPr lang="en-US"/>
          </a:p>
        </p:txBody>
      </p:sp>
      <p:pic>
        <p:nvPicPr>
          <p:cNvPr id="115714" name="Picture 2" descr="C:\Users\anup\Desktop\New folder\NMhvvo2.png"/>
          <p:cNvPicPr>
            <a:picLocks noChangeAspect="1" noChangeArrowheads="1"/>
          </p:cNvPicPr>
          <p:nvPr/>
        </p:nvPicPr>
        <p:blipFill>
          <a:blip r:embed="rId2"/>
          <a:srcRect/>
          <a:stretch>
            <a:fillRect/>
          </a:stretch>
        </p:blipFill>
        <p:spPr bwMode="auto">
          <a:xfrm>
            <a:off x="1905000" y="3048000"/>
            <a:ext cx="6598854" cy="28194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533400"/>
          </a:xfrm>
        </p:spPr>
        <p:txBody>
          <a:bodyPr>
            <a:normAutofit fontScale="90000"/>
          </a:bodyPr>
          <a:lstStyle/>
          <a:p>
            <a:r>
              <a:rPr lang="en-US" dirty="0" smtClean="0"/>
              <a:t>Voltage Controlled Oscillator</a:t>
            </a:r>
            <a:endParaRPr lang="en-US" dirty="0"/>
          </a:p>
        </p:txBody>
      </p:sp>
      <p:sp>
        <p:nvSpPr>
          <p:cNvPr id="3" name="Content Placeholder 2"/>
          <p:cNvSpPr>
            <a:spLocks noGrp="1"/>
          </p:cNvSpPr>
          <p:nvPr>
            <p:ph idx="1"/>
          </p:nvPr>
        </p:nvSpPr>
        <p:spPr>
          <a:xfrm>
            <a:off x="1143000" y="914400"/>
            <a:ext cx="7791450" cy="1447800"/>
          </a:xfrm>
        </p:spPr>
        <p:txBody>
          <a:bodyPr/>
          <a:lstStyle/>
          <a:p>
            <a:pPr>
              <a:buNone/>
            </a:pPr>
            <a:r>
              <a:rPr lang="en-US" sz="2000" dirty="0" smtClean="0"/>
              <a:t>    A </a:t>
            </a:r>
            <a:r>
              <a:rPr lang="en-US" sz="2000" b="1" dirty="0" smtClean="0"/>
              <a:t>voltage</a:t>
            </a:r>
            <a:r>
              <a:rPr lang="en-US" sz="2000" dirty="0" smtClean="0"/>
              <a:t>-</a:t>
            </a:r>
            <a:r>
              <a:rPr lang="en-US" sz="2000" b="1" dirty="0" smtClean="0"/>
              <a:t>controlled oscillator</a:t>
            </a:r>
            <a:r>
              <a:rPr lang="en-US" sz="2000" dirty="0" smtClean="0"/>
              <a:t> (</a:t>
            </a:r>
            <a:r>
              <a:rPr lang="en-US" sz="2000" b="1" dirty="0" smtClean="0"/>
              <a:t>VCO</a:t>
            </a:r>
            <a:r>
              <a:rPr lang="en-US" sz="2000" dirty="0" smtClean="0"/>
              <a:t>) is an        electronic </a:t>
            </a:r>
            <a:r>
              <a:rPr lang="en-US" sz="2000" b="1" dirty="0" smtClean="0"/>
              <a:t>oscillator</a:t>
            </a:r>
            <a:r>
              <a:rPr lang="en-US" sz="2000" dirty="0" smtClean="0"/>
              <a:t> whose </a:t>
            </a:r>
            <a:r>
              <a:rPr lang="en-US" sz="2000" b="1" dirty="0" smtClean="0"/>
              <a:t>oscillation</a:t>
            </a:r>
            <a:r>
              <a:rPr lang="en-US" sz="2000" dirty="0" smtClean="0"/>
              <a:t> frequency is </a:t>
            </a:r>
            <a:r>
              <a:rPr lang="en-US" sz="2000" b="1" dirty="0" smtClean="0"/>
              <a:t>controlled</a:t>
            </a:r>
            <a:r>
              <a:rPr lang="en-US" sz="2000" dirty="0" smtClean="0"/>
              <a:t> by a </a:t>
            </a:r>
            <a:r>
              <a:rPr lang="en-US" sz="2000" b="1" dirty="0" smtClean="0"/>
              <a:t>voltage</a:t>
            </a:r>
            <a:r>
              <a:rPr lang="en-US" sz="2000" dirty="0" smtClean="0"/>
              <a:t> input. The applied input </a:t>
            </a:r>
            <a:r>
              <a:rPr lang="en-US" sz="2000" b="1" dirty="0" smtClean="0"/>
              <a:t>voltage</a:t>
            </a:r>
            <a:r>
              <a:rPr lang="en-US" sz="2000" dirty="0" smtClean="0"/>
              <a:t> determines the instantaneous </a:t>
            </a:r>
            <a:r>
              <a:rPr lang="en-US" sz="2000" b="1" dirty="0" smtClean="0"/>
              <a:t>oscillation</a:t>
            </a:r>
            <a:r>
              <a:rPr lang="en-US" sz="2000" dirty="0" smtClean="0"/>
              <a:t> frequency.</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63</a:t>
            </a:fld>
            <a:endParaRPr lang="en-US"/>
          </a:p>
        </p:txBody>
      </p:sp>
      <p:pic>
        <p:nvPicPr>
          <p:cNvPr id="116738" name="Picture 2" descr="C:\Users\anup\Desktop\New folder\Voltage-Controlled-Oscillator.png"/>
          <p:cNvPicPr>
            <a:picLocks noChangeAspect="1" noChangeArrowheads="1"/>
          </p:cNvPicPr>
          <p:nvPr/>
        </p:nvPicPr>
        <p:blipFill>
          <a:blip r:embed="rId2"/>
          <a:srcRect/>
          <a:stretch>
            <a:fillRect/>
          </a:stretch>
        </p:blipFill>
        <p:spPr bwMode="auto">
          <a:xfrm>
            <a:off x="3733800" y="2286000"/>
            <a:ext cx="4897605" cy="3826662"/>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533400"/>
          </a:xfrm>
        </p:spPr>
        <p:txBody>
          <a:bodyPr>
            <a:normAutofit fontScale="90000"/>
          </a:bodyPr>
          <a:lstStyle/>
          <a:p>
            <a:r>
              <a:rPr lang="en-US" dirty="0" smtClean="0"/>
              <a:t>Armstrong Phase Modulator</a:t>
            </a:r>
            <a:endParaRPr lang="en-US" dirty="0"/>
          </a:p>
        </p:txBody>
      </p:sp>
      <p:sp>
        <p:nvSpPr>
          <p:cNvPr id="3" name="Content Placeholder 2"/>
          <p:cNvSpPr>
            <a:spLocks noGrp="1"/>
          </p:cNvSpPr>
          <p:nvPr>
            <p:ph idx="1"/>
          </p:nvPr>
        </p:nvSpPr>
        <p:spPr>
          <a:xfrm>
            <a:off x="1143000" y="838200"/>
            <a:ext cx="7791450" cy="1676400"/>
          </a:xfrm>
        </p:spPr>
        <p:txBody>
          <a:bodyPr/>
          <a:lstStyle/>
          <a:p>
            <a:pPr>
              <a:buNone/>
            </a:pPr>
            <a:r>
              <a:rPr lang="en-US" sz="2000" dirty="0" smtClean="0"/>
              <a:t>    In 1933, Edwin H. </a:t>
            </a:r>
            <a:r>
              <a:rPr lang="en-US" sz="2000" b="1" dirty="0" smtClean="0"/>
              <a:t>Armstrong</a:t>
            </a:r>
            <a:r>
              <a:rPr lang="en-US" sz="2000" dirty="0" smtClean="0"/>
              <a:t> patented a </a:t>
            </a:r>
            <a:r>
              <a:rPr lang="en-US" sz="2000" b="1" dirty="0" smtClean="0"/>
              <a:t>method</a:t>
            </a:r>
            <a:r>
              <a:rPr lang="en-US" sz="2000" dirty="0" smtClean="0"/>
              <a:t> for </a:t>
            </a:r>
            <a:r>
              <a:rPr lang="en-US" sz="2000" b="1" dirty="0" smtClean="0"/>
              <a:t>generating frequency modulation</a:t>
            </a:r>
            <a:r>
              <a:rPr lang="en-US" sz="2000" dirty="0" smtClean="0"/>
              <a:t> of radio signals. The </a:t>
            </a:r>
            <a:r>
              <a:rPr lang="en-US" sz="2000" b="1" dirty="0" smtClean="0"/>
              <a:t>Armstrong method</a:t>
            </a:r>
            <a:r>
              <a:rPr lang="en-US" sz="2000" dirty="0" smtClean="0"/>
              <a:t> generates a double sideband suppressed carrier signal, phase shifts this signal, and then reinserts the carrier to produce a frequency modulated signal.</a:t>
            </a:r>
            <a:endParaRPr lang="en-US" sz="2000" dirty="0"/>
          </a:p>
        </p:txBody>
      </p:sp>
      <p:sp>
        <p:nvSpPr>
          <p:cNvPr id="4" name="Footer Placeholder 3"/>
          <p:cNvSpPr>
            <a:spLocks noGrp="1"/>
          </p:cNvSpPr>
          <p:nvPr>
            <p:ph type="ftr" sz="quarter" idx="11"/>
          </p:nvPr>
        </p:nvSpPr>
        <p:spPr>
          <a:xfrm>
            <a:off x="5715000" y="6477000"/>
            <a:ext cx="2895600" cy="304800"/>
          </a:xfrm>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64</a:t>
            </a:fld>
            <a:endParaRPr lang="en-US"/>
          </a:p>
        </p:txBody>
      </p:sp>
      <p:pic>
        <p:nvPicPr>
          <p:cNvPr id="117762" name="Picture 2" descr="C:\Users\anup\Desktop\New folder\6OStXlf.png"/>
          <p:cNvPicPr>
            <a:picLocks noChangeAspect="1" noChangeArrowheads="1"/>
          </p:cNvPicPr>
          <p:nvPr/>
        </p:nvPicPr>
        <p:blipFill>
          <a:blip r:embed="rId2"/>
          <a:srcRect/>
          <a:stretch>
            <a:fillRect/>
          </a:stretch>
        </p:blipFill>
        <p:spPr bwMode="auto">
          <a:xfrm>
            <a:off x="2362200" y="2594637"/>
            <a:ext cx="5905500" cy="3653763"/>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533400"/>
          </a:xfrm>
        </p:spPr>
        <p:txBody>
          <a:bodyPr>
            <a:normAutofit fontScale="90000"/>
          </a:bodyPr>
          <a:lstStyle/>
          <a:p>
            <a:r>
              <a:rPr lang="en-US" dirty="0" smtClean="0"/>
              <a:t> AFC</a:t>
            </a:r>
            <a:endParaRPr lang="en-US" dirty="0"/>
          </a:p>
        </p:txBody>
      </p:sp>
      <p:sp>
        <p:nvSpPr>
          <p:cNvPr id="3" name="Content Placeholder 2"/>
          <p:cNvSpPr>
            <a:spLocks noGrp="1"/>
          </p:cNvSpPr>
          <p:nvPr>
            <p:ph idx="1"/>
          </p:nvPr>
        </p:nvSpPr>
        <p:spPr>
          <a:xfrm>
            <a:off x="1295400" y="838200"/>
            <a:ext cx="7639050" cy="2057400"/>
          </a:xfrm>
        </p:spPr>
        <p:txBody>
          <a:bodyPr/>
          <a:lstStyle/>
          <a:p>
            <a:pPr>
              <a:buNone/>
            </a:pPr>
            <a:r>
              <a:rPr lang="en-US" sz="2000" dirty="0" smtClean="0"/>
              <a:t>Automatic frequency control (</a:t>
            </a:r>
            <a:r>
              <a:rPr lang="en-US" sz="2000" b="1" dirty="0" smtClean="0"/>
              <a:t>AFC</a:t>
            </a:r>
            <a:r>
              <a:rPr lang="en-US" sz="2000" dirty="0" smtClean="0"/>
              <a:t>)</a:t>
            </a:r>
          </a:p>
          <a:p>
            <a:pPr>
              <a:buNone/>
            </a:pPr>
            <a:r>
              <a:rPr lang="en-US" sz="2000" dirty="0" smtClean="0"/>
              <a:t>    In radio equipment, Automatic Frequency Control, also called Automatic Fine Tuning, is a method or circuit to automatically keep a resonant circuit tuned to the frequency of an incoming radio signal. It is primarily used in radio receivers to keep the receiver tuned to the frequency of the desired station. </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65</a:t>
            </a:fld>
            <a:endParaRPr lang="en-US"/>
          </a:p>
        </p:txBody>
      </p:sp>
      <p:pic>
        <p:nvPicPr>
          <p:cNvPr id="118786" name="Picture 2" descr="C:\Users\anup\Desktop\New folder\Automatic-Frequency-Control-Block-Diagram.jpg"/>
          <p:cNvPicPr>
            <a:picLocks noChangeAspect="1" noChangeArrowheads="1"/>
          </p:cNvPicPr>
          <p:nvPr/>
        </p:nvPicPr>
        <p:blipFill>
          <a:blip r:embed="rId2"/>
          <a:srcRect b="9642"/>
          <a:stretch>
            <a:fillRect/>
          </a:stretch>
        </p:blipFill>
        <p:spPr bwMode="auto">
          <a:xfrm>
            <a:off x="3841694" y="2895600"/>
            <a:ext cx="4130731" cy="31242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609600"/>
          </a:xfrm>
        </p:spPr>
        <p:txBody>
          <a:bodyPr>
            <a:noAutofit/>
          </a:bodyPr>
          <a:lstStyle/>
          <a:p>
            <a:r>
              <a:rPr lang="en-US" sz="3600" dirty="0" smtClean="0"/>
              <a:t>Stabilization of carrier using AFC</a:t>
            </a:r>
            <a:endParaRPr lang="en-US" sz="3600" dirty="0"/>
          </a:p>
        </p:txBody>
      </p:sp>
      <p:sp>
        <p:nvSpPr>
          <p:cNvPr id="3" name="Content Placeholder 2"/>
          <p:cNvSpPr>
            <a:spLocks noGrp="1"/>
          </p:cNvSpPr>
          <p:nvPr>
            <p:ph idx="1"/>
          </p:nvPr>
        </p:nvSpPr>
        <p:spPr>
          <a:xfrm>
            <a:off x="1295400" y="762000"/>
            <a:ext cx="7639050" cy="1676400"/>
          </a:xfrm>
        </p:spPr>
        <p:txBody>
          <a:bodyPr/>
          <a:lstStyle/>
          <a:p>
            <a:pPr>
              <a:buNone/>
            </a:pPr>
            <a:r>
              <a:rPr lang="en-US" sz="2000" dirty="0" smtClean="0"/>
              <a:t>Automatic frequency control (</a:t>
            </a:r>
            <a:r>
              <a:rPr lang="en-US" sz="2000" b="1" dirty="0" smtClean="0"/>
              <a:t>AFC</a:t>
            </a:r>
            <a:r>
              <a:rPr lang="en-US" sz="2000" dirty="0" smtClean="0"/>
              <a:t>) is a basic technique in continuous-wave EPR spectroscopy and has been used in EPR spectroscopy for the past few decades . </a:t>
            </a:r>
            <a:r>
              <a:rPr lang="en-US" sz="2000" b="1" dirty="0" smtClean="0"/>
              <a:t>AFC</a:t>
            </a:r>
            <a:r>
              <a:rPr lang="en-US" sz="2000" dirty="0" smtClean="0"/>
              <a:t> automatically adjusts the microwave </a:t>
            </a:r>
            <a:r>
              <a:rPr lang="en-US" sz="2000" b="1" dirty="0" smtClean="0"/>
              <a:t>carrier</a:t>
            </a:r>
            <a:r>
              <a:rPr lang="en-US" sz="2000" dirty="0" smtClean="0"/>
              <a:t> frequency to the resonance frequency of an EPR resonator.</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66</a:t>
            </a:fld>
            <a:endParaRPr lang="en-US"/>
          </a:p>
        </p:txBody>
      </p:sp>
      <p:pic>
        <p:nvPicPr>
          <p:cNvPr id="119811" name="Picture 3" descr="C:\Users\anup\Desktop\New folder\Generation-of-Frequency-Modulation-12 (1).jpg"/>
          <p:cNvPicPr>
            <a:picLocks noChangeAspect="1" noChangeArrowheads="1"/>
          </p:cNvPicPr>
          <p:nvPr/>
        </p:nvPicPr>
        <p:blipFill>
          <a:blip r:embed="rId2"/>
          <a:srcRect/>
          <a:stretch>
            <a:fillRect/>
          </a:stretch>
        </p:blipFill>
        <p:spPr bwMode="auto">
          <a:xfrm>
            <a:off x="2438400" y="2819400"/>
            <a:ext cx="6015530" cy="3000375"/>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67</a:t>
            </a:fld>
            <a:endParaRPr lang="en-US"/>
          </a:p>
        </p:txBody>
      </p:sp>
      <p:sp>
        <p:nvSpPr>
          <p:cNvPr id="6" name="TextBox 5"/>
          <p:cNvSpPr txBox="1"/>
          <p:nvPr/>
        </p:nvSpPr>
        <p:spPr>
          <a:xfrm>
            <a:off x="1447800" y="2667000"/>
            <a:ext cx="7086600" cy="1200329"/>
          </a:xfrm>
          <a:prstGeom prst="rect">
            <a:avLst/>
          </a:prstGeom>
          <a:ln>
            <a:noFill/>
          </a:ln>
        </p:spPr>
        <p:style>
          <a:lnRef idx="0">
            <a:schemeClr val="accent1"/>
          </a:lnRef>
          <a:fillRef idx="3">
            <a:schemeClr val="accent1"/>
          </a:fillRef>
          <a:effectRef idx="3">
            <a:schemeClr val="accent1"/>
          </a:effectRef>
          <a:fontRef idx="minor">
            <a:schemeClr val="lt1"/>
          </a:fontRef>
        </p:style>
        <p:txBody>
          <a:bodyPr wrap="square"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200025" dir="15000000" sy="30000" kx="-1800000" algn="bl" rotWithShape="0">
                    <a:prstClr val="black">
                      <a:alpha val="32000"/>
                    </a:prstClr>
                  </a:outerShdw>
                </a:effectLst>
              </a:rPr>
              <a:t>Thank you</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200025" dir="15000000" sy="30000" kx="-1800000" algn="bl" rotWithShape="0">
                  <a:prstClr val="black">
                    <a:alpha val="32000"/>
                  </a:prst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685800"/>
          </a:xfrm>
        </p:spPr>
        <p:txBody>
          <a:bodyPr>
            <a:normAutofit fontScale="90000"/>
          </a:bodyPr>
          <a:lstStyle/>
          <a:p>
            <a:r>
              <a:rPr lang="en-US" dirty="0" smtClean="0"/>
              <a:t>Noise</a:t>
            </a:r>
            <a:endParaRPr lang="en-US" dirty="0"/>
          </a:p>
        </p:txBody>
      </p:sp>
      <p:sp>
        <p:nvSpPr>
          <p:cNvPr id="3" name="Content Placeholder 2"/>
          <p:cNvSpPr>
            <a:spLocks noGrp="1"/>
          </p:cNvSpPr>
          <p:nvPr>
            <p:ph idx="1"/>
          </p:nvPr>
        </p:nvSpPr>
        <p:spPr>
          <a:xfrm>
            <a:off x="1143000" y="914400"/>
            <a:ext cx="7791450" cy="1981200"/>
          </a:xfrm>
        </p:spPr>
        <p:txBody>
          <a:bodyPr/>
          <a:lstStyle/>
          <a:p>
            <a:pPr>
              <a:buNone/>
            </a:pPr>
            <a:r>
              <a:rPr lang="en-US" sz="2000" dirty="0" smtClean="0"/>
              <a:t>    Sound is what we hear. </a:t>
            </a:r>
            <a:r>
              <a:rPr lang="en-US" sz="2000" b="1" dirty="0" smtClean="0"/>
              <a:t>Noise</a:t>
            </a:r>
            <a:r>
              <a:rPr lang="en-US" sz="2000" dirty="0" smtClean="0"/>
              <a:t> is unwanted sound. ... Sound is produced by vibrating objects and reaches the listener's ears as waves in the air or other media. When an object vibrates, it causes slight changes in air pressure. These air pressure changes travel as waves through the air and produce sound.</a:t>
            </a: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7</a:t>
            </a:fld>
            <a:endParaRPr lang="en-US"/>
          </a:p>
        </p:txBody>
      </p:sp>
      <p:pic>
        <p:nvPicPr>
          <p:cNvPr id="1026" name="Picture 2" descr="C:\Users\anup\Desktop\New folder\musical-sound-and-noise.jpg"/>
          <p:cNvPicPr>
            <a:picLocks noChangeAspect="1" noChangeArrowheads="1"/>
          </p:cNvPicPr>
          <p:nvPr/>
        </p:nvPicPr>
        <p:blipFill>
          <a:blip r:embed="rId2"/>
          <a:srcRect/>
          <a:stretch>
            <a:fillRect/>
          </a:stretch>
        </p:blipFill>
        <p:spPr bwMode="auto">
          <a:xfrm>
            <a:off x="2019300" y="2819400"/>
            <a:ext cx="6400800" cy="3200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609600"/>
          </a:xfrm>
        </p:spPr>
        <p:txBody>
          <a:bodyPr>
            <a:normAutofit fontScale="90000"/>
          </a:bodyPr>
          <a:lstStyle/>
          <a:p>
            <a:r>
              <a:rPr lang="en-US" dirty="0" smtClean="0"/>
              <a:t>External Noise</a:t>
            </a:r>
            <a:endParaRPr lang="en-US" dirty="0"/>
          </a:p>
        </p:txBody>
      </p:sp>
      <p:sp>
        <p:nvSpPr>
          <p:cNvPr id="3" name="Content Placeholder 2"/>
          <p:cNvSpPr>
            <a:spLocks noGrp="1"/>
          </p:cNvSpPr>
          <p:nvPr>
            <p:ph idx="1"/>
          </p:nvPr>
        </p:nvSpPr>
        <p:spPr>
          <a:xfrm>
            <a:off x="1143000" y="838200"/>
            <a:ext cx="7791450" cy="5410200"/>
          </a:xfrm>
        </p:spPr>
        <p:txBody>
          <a:bodyPr/>
          <a:lstStyle/>
          <a:p>
            <a:r>
              <a:rPr lang="en-US" sz="2000" dirty="0" smtClean="0"/>
              <a:t>External noise is defined as the type of Noise which is general externally due to communication system. External Noise are </a:t>
            </a:r>
            <a:r>
              <a:rPr lang="en-US" sz="2000" dirty="0" err="1" smtClean="0"/>
              <a:t>analysed</a:t>
            </a:r>
            <a:r>
              <a:rPr lang="en-US" sz="2000" dirty="0" smtClean="0"/>
              <a:t> qualitatively. Now, External Noise may be classified as</a:t>
            </a:r>
          </a:p>
          <a:p>
            <a:r>
              <a:rPr lang="en-US" sz="2000" b="1" dirty="0" smtClean="0"/>
              <a:t>a) Atmospheric Noise : </a:t>
            </a:r>
            <a:r>
              <a:rPr lang="en-US" sz="2000" dirty="0" smtClean="0"/>
              <a:t>Atmospheric Noise is also known as static noise which is the natural source of disturbance caused by lightning, discharge in thunderstorm and the natural disturbances occurring in the nature.</a:t>
            </a:r>
          </a:p>
          <a:p>
            <a:r>
              <a:rPr lang="en-US" sz="2000" b="1" dirty="0" smtClean="0"/>
              <a:t>b) Industrial Noise : </a:t>
            </a:r>
            <a:r>
              <a:rPr lang="en-US" sz="2000" dirty="0" smtClean="0"/>
              <a:t>Sources of Industrial noise are auto-mobiles, aircraft, ignition of electric motors and switching gear. The main cause of Industrial noise is High voltage wires. These noises is generally produced by the discharge present in the operations.</a:t>
            </a:r>
          </a:p>
          <a:p>
            <a:r>
              <a:rPr lang="en-US" sz="2000" b="1" dirty="0" smtClean="0"/>
              <a:t>c) Extraterrestrial Noise : </a:t>
            </a:r>
            <a:r>
              <a:rPr lang="en-US" sz="2000" dirty="0" smtClean="0"/>
              <a:t>Extraterrestrial Noise exist on the basis of their originating source. They are subdivided into</a:t>
            </a:r>
            <a:br>
              <a:rPr lang="en-US" sz="2000" dirty="0" smtClean="0"/>
            </a:br>
            <a:r>
              <a:rPr lang="en-US" sz="2000" b="1" dirty="0" err="1" smtClean="0"/>
              <a:t>i</a:t>
            </a:r>
            <a:r>
              <a:rPr lang="en-US" sz="2000" b="1" dirty="0" smtClean="0"/>
              <a:t>)</a:t>
            </a:r>
            <a:r>
              <a:rPr lang="en-US" sz="2000" dirty="0" smtClean="0"/>
              <a:t> Solar Noise</a:t>
            </a:r>
            <a:br>
              <a:rPr lang="en-US" sz="2000" dirty="0" smtClean="0"/>
            </a:br>
            <a:r>
              <a:rPr lang="en-US" sz="2000" b="1" dirty="0" smtClean="0"/>
              <a:t>ii)</a:t>
            </a:r>
            <a:r>
              <a:rPr lang="en-US" sz="2000" dirty="0" smtClean="0"/>
              <a:t> Cosmic Noise</a:t>
            </a:r>
          </a:p>
          <a:p>
            <a:pPr>
              <a:buNone/>
            </a:pPr>
            <a:endParaRPr lang="en-US" sz="20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1450" cy="609600"/>
          </a:xfrm>
        </p:spPr>
        <p:txBody>
          <a:bodyPr>
            <a:normAutofit fontScale="90000"/>
          </a:bodyPr>
          <a:lstStyle/>
          <a:p>
            <a:r>
              <a:rPr lang="en-US" dirty="0" smtClean="0"/>
              <a:t>Internal Noise</a:t>
            </a:r>
            <a:endParaRPr lang="en-US" dirty="0"/>
          </a:p>
        </p:txBody>
      </p:sp>
      <p:sp>
        <p:nvSpPr>
          <p:cNvPr id="3" name="Content Placeholder 2"/>
          <p:cNvSpPr>
            <a:spLocks noGrp="1"/>
          </p:cNvSpPr>
          <p:nvPr>
            <p:ph idx="1"/>
          </p:nvPr>
        </p:nvSpPr>
        <p:spPr>
          <a:xfrm>
            <a:off x="1143000" y="838200"/>
            <a:ext cx="7791450" cy="5410200"/>
          </a:xfrm>
        </p:spPr>
        <p:txBody>
          <a:bodyPr/>
          <a:lstStyle/>
          <a:p>
            <a:r>
              <a:rPr lang="en-US" sz="1600" dirty="0" smtClean="0"/>
              <a:t>Internal Noise are the type of Noise which are generated internally or within the Communication System or in the receiver. They may be treated qualitatively and can also be reduced or minimized by the proper designing of the system. Internal Noises are classified as</a:t>
            </a:r>
          </a:p>
          <a:p>
            <a:r>
              <a:rPr lang="en-US" sz="1600" b="1" dirty="0" smtClean="0"/>
              <a:t>1) Shot Noise :</a:t>
            </a:r>
            <a:r>
              <a:rPr lang="en-US" sz="1600" dirty="0" smtClean="0"/>
              <a:t> These Noise are generally arises in the active devices due to the random behaviour of Charge particles or carries. In case of electron tube, shot Noise is produces due to the  random emission of electron form cathodes.</a:t>
            </a:r>
          </a:p>
          <a:p>
            <a:r>
              <a:rPr lang="en-US" sz="1600" b="1" dirty="0" smtClean="0"/>
              <a:t>2) Partition Noise :</a:t>
            </a:r>
            <a:r>
              <a:rPr lang="en-US" sz="1600" dirty="0" smtClean="0"/>
              <a:t> When a circuit is to divide in between two or more paths then the noise generated is known as Partition noise. The reason for the generation is random fluctuation in the division.</a:t>
            </a:r>
          </a:p>
          <a:p>
            <a:r>
              <a:rPr lang="en-US" sz="1600" b="1" dirty="0" smtClean="0"/>
              <a:t>3) Low- Frequency Noise :</a:t>
            </a:r>
            <a:r>
              <a:rPr lang="en-US" sz="1600" dirty="0" smtClean="0"/>
              <a:t> They are also known as FLICKER NOISE. These type of noise are generally observed at a frequency range below few kHz.  Power spectral density of these noise increases with the decrease in frequency. That why the name is given Low- Frequency Noise.</a:t>
            </a:r>
          </a:p>
          <a:p>
            <a:r>
              <a:rPr lang="en-US" sz="1600" b="1" dirty="0" smtClean="0"/>
              <a:t>4) High- Frequency Noise :</a:t>
            </a:r>
            <a:r>
              <a:rPr lang="en-US" sz="1600" dirty="0" smtClean="0"/>
              <a:t> These noises are also known TRANSIT- TIME Noise. They are observed in the semi-conductor devices when the transit time of a charge carrier while crossing a junction is compared with the time period of that signal.</a:t>
            </a:r>
          </a:p>
          <a:p>
            <a:r>
              <a:rPr lang="en-US" sz="1600" b="1" dirty="0" smtClean="0"/>
              <a:t>5) Thermal Noise :</a:t>
            </a:r>
            <a:r>
              <a:rPr lang="en-US" sz="1600" dirty="0" smtClean="0"/>
              <a:t> Thermal Noise are random and often referred as White Noise or Johnson Noise. Thermal noise are generally observed in the resistor or the sensitive resistive components of a complex impedance due to the random and rapid movement of molecules or atoms or electrons.</a:t>
            </a:r>
          </a:p>
          <a:p>
            <a:pPr>
              <a:buNone/>
            </a:pPr>
            <a:endParaRPr lang="en-US" sz="1600" dirty="0"/>
          </a:p>
        </p:txBody>
      </p:sp>
      <p:sp>
        <p:nvSpPr>
          <p:cNvPr id="4" name="Footer Placeholder 3"/>
          <p:cNvSpPr>
            <a:spLocks noGrp="1"/>
          </p:cNvSpPr>
          <p:nvPr>
            <p:ph type="ftr" sz="quarter" idx="11"/>
          </p:nvPr>
        </p:nvSpPr>
        <p:spPr/>
        <p:txBody>
          <a:bodyPr/>
          <a:lstStyle/>
          <a:p>
            <a:pPr>
              <a:defRPr/>
            </a:pPr>
            <a:r>
              <a:rPr lang="en-US" dirty="0" smtClean="0"/>
              <a:t>Principle of Communication Engineering</a:t>
            </a:r>
            <a:endParaRPr lang="en-US" dirty="0"/>
          </a:p>
        </p:txBody>
      </p:sp>
      <p:sp>
        <p:nvSpPr>
          <p:cNvPr id="5" name="Slide Number Placeholder 4"/>
          <p:cNvSpPr>
            <a:spLocks noGrp="1"/>
          </p:cNvSpPr>
          <p:nvPr>
            <p:ph type="sldNum" sz="quarter" idx="12"/>
          </p:nvPr>
        </p:nvSpPr>
        <p:spPr/>
        <p:txBody>
          <a:bodyPr/>
          <a:lstStyle/>
          <a:p>
            <a:pPr>
              <a:defRPr/>
            </a:pPr>
            <a:fld id="{25073983-21F4-417B-8F92-18C26A79147E}" type="slidenum">
              <a:rPr lang="en-US" smtClean="0"/>
              <a:pPr>
                <a:defRPr/>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16142</TotalTime>
  <Words>2429</Words>
  <Application>Microsoft Office PowerPoint</Application>
  <PresentationFormat>On-screen Show (4:3)</PresentationFormat>
  <Paragraphs>343</Paragraphs>
  <Slides>67</Slides>
  <Notes>1</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Solstice</vt:lpstr>
      <vt:lpstr>Slide 1</vt:lpstr>
      <vt:lpstr>1. INTRODUCTION</vt:lpstr>
      <vt:lpstr> Need of Modulation </vt:lpstr>
      <vt:lpstr>Height of Antenna</vt:lpstr>
      <vt:lpstr>Advantages of modulation</vt:lpstr>
      <vt:lpstr>BASIC COMMUNICATION SYSTEM</vt:lpstr>
      <vt:lpstr>Noise</vt:lpstr>
      <vt:lpstr>External Noise</vt:lpstr>
      <vt:lpstr>Internal Noise</vt:lpstr>
      <vt:lpstr> 2. AMPLITUDE  MODULATION</vt:lpstr>
      <vt:lpstr>Slide 11</vt:lpstr>
      <vt:lpstr> Carrier band components</vt:lpstr>
      <vt:lpstr>Waveform of AM Wave</vt:lpstr>
      <vt:lpstr>Side band components</vt:lpstr>
      <vt:lpstr>Modulation index</vt:lpstr>
      <vt:lpstr>Spectrum and Bandwidth of AM Wave</vt:lpstr>
      <vt:lpstr>AM Bandwidth</vt:lpstr>
      <vt:lpstr>Relative power distribution in carrier band</vt:lpstr>
      <vt:lpstr>Slide 19</vt:lpstr>
      <vt:lpstr>DSB-SC</vt:lpstr>
      <vt:lpstr>DSB-SC Modulation</vt:lpstr>
      <vt:lpstr>DSB-SC Area of Application</vt:lpstr>
      <vt:lpstr>SSB-SC</vt:lpstr>
      <vt:lpstr>SSB-SC Modulation</vt:lpstr>
      <vt:lpstr>SSB-SC Area of Application</vt:lpstr>
      <vt:lpstr>ISB </vt:lpstr>
      <vt:lpstr>ISB Modulation</vt:lpstr>
      <vt:lpstr>ISB Area of Application</vt:lpstr>
      <vt:lpstr>VSB</vt:lpstr>
      <vt:lpstr>VSB Modulation</vt:lpstr>
      <vt:lpstr>VSB Area of Application</vt:lpstr>
      <vt:lpstr>Slide 32</vt:lpstr>
      <vt:lpstr>3. FREQUENCY MODULATION</vt:lpstr>
      <vt:lpstr>Expression for frequency modulated wave</vt:lpstr>
      <vt:lpstr>Spectrum of FM Wave</vt:lpstr>
      <vt:lpstr>Modulation Index</vt:lpstr>
      <vt:lpstr>Maximum frequency deviation</vt:lpstr>
      <vt:lpstr>Slide 38</vt:lpstr>
      <vt:lpstr>Bandwidth of FM Signal</vt:lpstr>
      <vt:lpstr>Carson’s Rule</vt:lpstr>
      <vt:lpstr>Effect of noise on FM carrier</vt:lpstr>
      <vt:lpstr>Noise triangle</vt:lpstr>
      <vt:lpstr>Role of limiter</vt:lpstr>
      <vt:lpstr> Pre-emphasis</vt:lpstr>
      <vt:lpstr> De-emphasis</vt:lpstr>
      <vt:lpstr>Capture effect</vt:lpstr>
      <vt:lpstr>Narrow Band FM</vt:lpstr>
      <vt:lpstr>Wide Band FM</vt:lpstr>
      <vt:lpstr>4. Principles of AM Modulators</vt:lpstr>
      <vt:lpstr>AM Transmitter</vt:lpstr>
      <vt:lpstr>AM Transmitter with Low Level Modulation</vt:lpstr>
      <vt:lpstr>AM Transmitter with High Level Modulation</vt:lpstr>
      <vt:lpstr>Collector Modulator</vt:lpstr>
      <vt:lpstr>Base Modulator</vt:lpstr>
      <vt:lpstr>Square Law Modulator</vt:lpstr>
      <vt:lpstr>Balanced Modulator</vt:lpstr>
      <vt:lpstr>5. Principles of FM Modulator</vt:lpstr>
      <vt:lpstr>Direct method of FM Generation</vt:lpstr>
      <vt:lpstr>Indirect method of FM Generation</vt:lpstr>
      <vt:lpstr>Principle of reactance Modulator</vt:lpstr>
      <vt:lpstr>Applications of reactance Modulator</vt:lpstr>
      <vt:lpstr>Varactor Diode Modulator</vt:lpstr>
      <vt:lpstr>Voltage Controlled Oscillator</vt:lpstr>
      <vt:lpstr>Armstrong Phase Modulator</vt:lpstr>
      <vt:lpstr> AFC</vt:lpstr>
      <vt:lpstr>Stabilization of carrier using AFC</vt:lpstr>
      <vt:lpstr>Slide 67</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ANGLE MODULATION</dc:title>
  <dc:creator>siti zuraidah</dc:creator>
  <cp:lastModifiedBy>himanshu</cp:lastModifiedBy>
  <cp:revision>188</cp:revision>
  <dcterms:created xsi:type="dcterms:W3CDTF">2005-01-04T04:17:25Z</dcterms:created>
  <dcterms:modified xsi:type="dcterms:W3CDTF">2020-08-27T10:10:50Z</dcterms:modified>
</cp:coreProperties>
</file>